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70" r:id="rId2"/>
    <p:sldId id="285" r:id="rId3"/>
    <p:sldId id="265" r:id="rId4"/>
    <p:sldId id="274" r:id="rId5"/>
    <p:sldId id="287" r:id="rId6"/>
    <p:sldId id="288" r:id="rId7"/>
    <p:sldId id="289" r:id="rId8"/>
    <p:sldId id="290" r:id="rId9"/>
    <p:sldId id="275" r:id="rId10"/>
    <p:sldId id="276" r:id="rId11"/>
    <p:sldId id="284" r:id="rId12"/>
    <p:sldId id="280" r:id="rId13"/>
    <p:sldId id="281" r:id="rId14"/>
    <p:sldId id="277" r:id="rId15"/>
    <p:sldId id="283" r:id="rId16"/>
    <p:sldId id="282" r:id="rId17"/>
    <p:sldId id="278" r:id="rId18"/>
    <p:sldId id="273" r:id="rId19"/>
    <p:sldId id="279" r:id="rId20"/>
  </p:sldIdLst>
  <p:sldSz cx="9906000" cy="6858000" type="A4"/>
  <p:notesSz cx="6858000" cy="9144000"/>
  <p:defaultTextStyle>
    <a:defPPr>
      <a:defRPr lang="de-DE"/>
    </a:defPPr>
    <a:lvl1pPr algn="l" rtl="0" fontAlgn="base">
      <a:spcBef>
        <a:spcPct val="2000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fontAlgn="base">
      <a:spcBef>
        <a:spcPct val="2000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fontAlgn="base">
      <a:spcBef>
        <a:spcPct val="2000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fontAlgn="base">
      <a:spcBef>
        <a:spcPct val="2000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fontAlgn="base">
      <a:spcBef>
        <a:spcPct val="2000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36">
          <p15:clr>
            <a:srgbClr val="A4A3A4"/>
          </p15:clr>
        </p15:guide>
        <p15:guide id="2" pos="480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C6971"/>
    <a:srgbClr val="999999"/>
    <a:srgbClr val="E200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872643F-5842-193E-F4E9-EB2B58F78D41}" v="15" dt="2021-11-16T14:13:20.382"/>
    <p1510:client id="{25D95506-8D2C-8B60-F24A-CDBA207B17D2}" v="19" dt="2021-11-16T14:43:25.105"/>
    <p1510:client id="{BE41C36F-4A6D-4209-A286-7EC7AFFD77DF}" v="102" dt="2021-11-16T13:39:22.230"/>
    <p1510:client id="{C05F4FD5-D103-6F77-9DC2-1C6C2E496B2C}" v="33" dt="2021-11-17T12:17:25.548"/>
    <p1510:client id="{F09DDD2F-0046-3AE8-F9C9-A88A386D6F47}" v="6" dt="2021-11-16T15:44:48.455"/>
    <p1510:client id="{F75CF88D-F44E-4C19-CB20-9DCF45C51694}" v="17" dt="2021-11-16T13:24:29.35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1536"/>
        <p:guide pos="480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88E30009-EFF8-4A10-8F4E-CD7CD068EA4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AA3B613F-A0E7-48B1-9502-6690152467D7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172" name="Rectangle 4">
            <a:extLst>
              <a:ext uri="{FF2B5EF4-FFF2-40B4-BE49-F238E27FC236}">
                <a16:creationId xmlns:a16="http://schemas.microsoft.com/office/drawing/2014/main" id="{9C01463C-841E-4EC3-A3C1-E9667E741A77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173" name="Rectangle 5">
            <a:extLst>
              <a:ext uri="{FF2B5EF4-FFF2-40B4-BE49-F238E27FC236}">
                <a16:creationId xmlns:a16="http://schemas.microsoft.com/office/drawing/2014/main" id="{9EF5EFCF-8259-4DE7-9525-750D10F821C9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defRPr sz="1200"/>
            </a:lvl1pPr>
          </a:lstStyle>
          <a:p>
            <a:fld id="{4246EF06-BBF9-4EF4-961F-AFD46EED537D}" type="slidenum">
              <a:rPr lang="de-DE" altLang="de-DE"/>
              <a:pPr/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C5627C77-F703-4FD5-BA99-F9815A50A53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DDCC4AC7-8A11-42D5-956E-7F60C77EC562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172" name="Rectangle 4">
            <a:extLst>
              <a:ext uri="{FF2B5EF4-FFF2-40B4-BE49-F238E27FC236}">
                <a16:creationId xmlns:a16="http://schemas.microsoft.com/office/drawing/2014/main" id="{57E572CE-C6D8-47E6-8B1F-D985A69E63FA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52500" y="685800"/>
            <a:ext cx="4953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B5E6771A-4821-430A-AEE0-BC4CDD88FEB1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3FEFF7DB-549D-4900-BB3F-707670EA704D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73C7A352-6AC3-467B-B068-D0567B9C7EE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defRPr sz="1200"/>
            </a:lvl1pPr>
          </a:lstStyle>
          <a:p>
            <a:fld id="{6E457798-70AE-4624-A288-8EB2360DC0F7}" type="slidenum">
              <a:rPr lang="de-DE" altLang="de-DE"/>
              <a:pPr/>
              <a:t>‹#›</a:t>
            </a:fld>
            <a:endParaRPr lang="de-DE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3" descr="Streifen_Titelmaster">
            <a:extLst>
              <a:ext uri="{FF2B5EF4-FFF2-40B4-BE49-F238E27FC236}">
                <a16:creationId xmlns:a16="http://schemas.microsoft.com/office/drawing/2014/main" id="{60520F70-1A12-40F4-8B39-08AECC25978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00600"/>
            <a:ext cx="9906000" cy="165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4">
            <a:extLst>
              <a:ext uri="{FF2B5EF4-FFF2-40B4-BE49-F238E27FC236}">
                <a16:creationId xmlns:a16="http://schemas.microsoft.com/office/drawing/2014/main" id="{F261F60F-CDBF-4340-9A7B-A653B5B72C4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5434013"/>
            <a:ext cx="9906000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67367" tIns="33683" rIns="67367" bIns="33683">
            <a:spAutoFit/>
          </a:bodyPr>
          <a:lstStyle>
            <a:lvl1pPr defTabSz="6731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6731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6731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6731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6731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6731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6731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6731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6731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</a:pPr>
            <a:r>
              <a:rPr lang="de-DE" altLang="de-DE" sz="2000" b="1">
                <a:solidFill>
                  <a:schemeClr val="bg1"/>
                </a:solidFill>
              </a:rPr>
              <a:t>www.dhbw-stuttgart.de </a:t>
            </a:r>
          </a:p>
        </p:txBody>
      </p:sp>
      <p:pic>
        <p:nvPicPr>
          <p:cNvPr id="6" name="Picture 32" descr="DHBW_d_Stuttgart_Folienmaster_RGB_090615">
            <a:extLst>
              <a:ext uri="{FF2B5EF4-FFF2-40B4-BE49-F238E27FC236}">
                <a16:creationId xmlns:a16="http://schemas.microsoft.com/office/drawing/2014/main" id="{70B1B5C5-72DB-4D61-85D1-BA2D53D02CC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49250"/>
            <a:ext cx="4519613" cy="71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32" name="Rectangle 40"/>
          <p:cNvSpPr>
            <a:spLocks noGrp="1" noChangeArrowheads="1"/>
          </p:cNvSpPr>
          <p:nvPr>
            <p:ph type="subTitle" idx="1"/>
          </p:nvPr>
        </p:nvSpPr>
        <p:spPr>
          <a:xfrm>
            <a:off x="2141538" y="3716338"/>
            <a:ext cx="7243762" cy="1008062"/>
          </a:xfrm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marL="0" indent="0" defTabSz="914400">
              <a:defRPr sz="1500"/>
            </a:lvl1pPr>
          </a:lstStyle>
          <a:p>
            <a:pPr lvl="0"/>
            <a:r>
              <a:rPr lang="de-DE" noProof="0"/>
              <a:t>Veranstaltung | Datum |</a:t>
            </a:r>
          </a:p>
          <a:p>
            <a:pPr lvl="0"/>
            <a:r>
              <a:rPr lang="de-DE" noProof="0"/>
              <a:t>REDNER | Funktion |</a:t>
            </a:r>
          </a:p>
        </p:txBody>
      </p:sp>
      <p:sp>
        <p:nvSpPr>
          <p:cNvPr id="8231" name="Rectangle 39"/>
          <p:cNvSpPr>
            <a:spLocks noGrp="1" noChangeArrowheads="1"/>
          </p:cNvSpPr>
          <p:nvPr>
            <p:ph type="ctrTitle"/>
          </p:nvPr>
        </p:nvSpPr>
        <p:spPr>
          <a:xfrm>
            <a:off x="973138" y="2133600"/>
            <a:ext cx="8420100" cy="1470025"/>
          </a:xfrm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4000">
                <a:solidFill>
                  <a:srgbClr val="5C6971"/>
                </a:solidFill>
              </a:defRPr>
            </a:lvl1pPr>
          </a:lstStyle>
          <a:p>
            <a:pPr lvl="0"/>
            <a:r>
              <a:rPr lang="de-DE" noProof="0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7381317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3AAD225-1A66-4B5A-863E-E7BAA74E6AF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2DC11C-B7C7-4DF7-A64D-D13822393A56}" type="datetime1">
              <a:rPr lang="de-DE"/>
              <a:pPr>
                <a:defRPr/>
              </a:pPr>
              <a:t>17.11.2021</a:t>
            </a:fld>
            <a:endParaRPr lang="de-DE" sz="1400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B983033C-744E-4D88-9BBE-7A9C42A9CE3B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altLang="de-DE"/>
              <a:t>Seite </a:t>
            </a:r>
            <a:fld id="{D3FD59BA-9FF9-4C80-AC0B-3C94F7133BB4}" type="slidenum">
              <a:rPr lang="de-DE" altLang="de-DE"/>
              <a:pPr/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9782337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542F944-70B5-45C9-9EA0-75F67A35FD4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4603F7-D620-4AF5-AD2E-A596D23D8E25}" type="datetime1">
              <a:rPr lang="de-DE"/>
              <a:pPr>
                <a:defRPr/>
              </a:pPr>
              <a:t>17.11.2021</a:t>
            </a:fld>
            <a:endParaRPr lang="de-DE" sz="1400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1DD56382-FC76-4D2F-973C-6662B5FB9843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altLang="de-DE"/>
              <a:t>Seite </a:t>
            </a:r>
            <a:fld id="{6E51187F-1B5E-426E-B6F8-A16B0D939CAD}" type="slidenum">
              <a:rPr lang="de-DE" altLang="de-DE"/>
              <a:pPr/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8819649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762000" y="2438400"/>
            <a:ext cx="41910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5105400" y="2438400"/>
            <a:ext cx="41910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75C5A84-08DD-4EF3-8977-B677F3106EC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4AB6EA-EAAB-40B8-B737-6A5695FD8C6A}" type="datetime1">
              <a:rPr lang="de-DE"/>
              <a:pPr>
                <a:defRPr/>
              </a:pPr>
              <a:t>17.11.2021</a:t>
            </a:fld>
            <a:endParaRPr lang="de-DE" sz="140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641694B-4D59-4B7D-97A4-E71962A34B65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altLang="de-DE"/>
              <a:t>Seite </a:t>
            </a:r>
            <a:fld id="{27B02AAD-6CFF-449E-AE84-EBF2D0F9F292}" type="slidenum">
              <a:rPr lang="de-DE" altLang="de-DE"/>
              <a:pPr/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4772530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D2575AD-2E7F-4023-BF22-3CD4D3A78A1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C4279-167E-44C0-A09E-29AD40DD079E}" type="datetime1">
              <a:rPr lang="de-DE"/>
              <a:pPr>
                <a:defRPr/>
              </a:pPr>
              <a:t>17.11.2021</a:t>
            </a:fld>
            <a:endParaRPr lang="de-DE" sz="1400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76967DB9-B61A-4059-8EF7-01E87D584E72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altLang="de-DE"/>
              <a:t>Seite </a:t>
            </a:r>
            <a:fld id="{666CAE08-540A-481C-BC74-FAC061379BCE}" type="slidenum">
              <a:rPr lang="de-DE" altLang="de-DE"/>
              <a:pPr/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9248432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ED8D0388-8992-42FA-9D1E-70F59EE047B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3BA563-4A61-42A5-B974-0273A167117C}" type="datetime1">
              <a:rPr lang="de-DE"/>
              <a:pPr>
                <a:defRPr/>
              </a:pPr>
              <a:t>17.11.2021</a:t>
            </a:fld>
            <a:endParaRPr lang="de-DE" sz="1400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FEA797BF-F2A0-4FF0-849A-01846453D2E9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altLang="de-DE"/>
              <a:t>Seite </a:t>
            </a:r>
            <a:fld id="{70B87444-B302-439A-9E89-4CA973AD1204}" type="slidenum">
              <a:rPr lang="de-DE" altLang="de-DE"/>
              <a:pPr/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1920750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B7AA3131-84FE-414B-972C-CFCD3FE1C62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FA3920-A445-4316-83C9-93926E0E348B}" type="datetime1">
              <a:rPr lang="de-DE"/>
              <a:pPr>
                <a:defRPr/>
              </a:pPr>
              <a:t>17.11.2021</a:t>
            </a:fld>
            <a:endParaRPr lang="de-DE" sz="1400"/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4688324C-9A9C-4C89-919C-EA325E1BE881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altLang="de-DE"/>
              <a:t>Seite </a:t>
            </a:r>
            <a:fld id="{D745078D-1E5C-4432-9739-6ABE04699856}" type="slidenum">
              <a:rPr lang="de-DE" altLang="de-DE"/>
              <a:pPr/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002739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A9D280A-9C4B-4F50-A401-E5C0D085A46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88314E-DD1A-4792-842E-2F877B0DFAAB}" type="datetime1">
              <a:rPr lang="de-DE"/>
              <a:pPr>
                <a:defRPr/>
              </a:pPr>
              <a:t>17.11.2021</a:t>
            </a:fld>
            <a:endParaRPr lang="de-DE" sz="140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CDF7930-404A-4FD7-B560-B47589B06F65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altLang="de-DE"/>
              <a:t>Seite </a:t>
            </a:r>
            <a:fld id="{0B9898E2-F32C-4201-8DD6-87E60F09B364}" type="slidenum">
              <a:rPr lang="de-DE" altLang="de-DE"/>
              <a:pPr/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8370463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CD1AD55-6B24-4049-AFE7-05EDF7F8CF1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FFAD41-C1A5-471B-B7DB-0841C175E597}" type="datetime1">
              <a:rPr lang="de-DE"/>
              <a:pPr>
                <a:defRPr/>
              </a:pPr>
              <a:t>17.11.2021</a:t>
            </a:fld>
            <a:endParaRPr lang="de-DE" sz="140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244657F-CA38-4390-9934-6AE9F513F4F0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altLang="de-DE"/>
              <a:t>Seite </a:t>
            </a:r>
            <a:fld id="{D8C3A212-E551-4FA4-9D0E-75D0D0106C78}" type="slidenum">
              <a:rPr lang="de-DE" altLang="de-DE"/>
              <a:pPr/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5358297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DCD12CF-165F-40C0-8F98-012BF8B3262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4578C9-5866-4BDE-B215-A5E6E1F3DCB4}" type="datetime1">
              <a:rPr lang="de-DE"/>
              <a:pPr>
                <a:defRPr/>
              </a:pPr>
              <a:t>17.11.2021</a:t>
            </a:fld>
            <a:endParaRPr lang="de-DE" sz="1400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40CAB206-574C-46B8-AE13-8A4D5859BC09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altLang="de-DE"/>
              <a:t>Seite </a:t>
            </a:r>
            <a:fld id="{8F0FD776-37A0-4F3A-BDD5-520D1D621DBF}" type="slidenum">
              <a:rPr lang="de-DE" altLang="de-DE"/>
              <a:pPr/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9987907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7162800" y="1447800"/>
            <a:ext cx="2133600" cy="4648200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762000" y="1447800"/>
            <a:ext cx="6248400" cy="4648200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47DB329-FF7E-4CE7-A22F-D3F1B4B9D98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73690D-2AFD-4D22-BAEC-B7D33B28BA3F}" type="datetime1">
              <a:rPr lang="de-DE"/>
              <a:pPr>
                <a:defRPr/>
              </a:pPr>
              <a:t>17.11.2021</a:t>
            </a:fld>
            <a:endParaRPr lang="de-DE" sz="1400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E0DE63FE-1700-44C1-8A8A-53C29112D5AC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altLang="de-DE"/>
              <a:t>Seite </a:t>
            </a:r>
            <a:fld id="{C61F4BCC-3E65-4310-B62E-B9CBD7E04DC4}" type="slidenum">
              <a:rPr lang="de-DE" altLang="de-DE"/>
              <a:pPr/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499516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589F08A-964C-4EF1-9D63-2C58934BB61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1447800"/>
            <a:ext cx="85344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3" tIns="45706" rIns="91413" bIns="45706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Mastertitelformat bearbeiten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5B014E66-8379-4960-9CFE-28CD9EB07A9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400925" y="412750"/>
            <a:ext cx="1971675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3" tIns="45706" rIns="91413" bIns="45706" numCol="1" anchor="t" anchorCtr="0" compatLnSpc="1">
            <a:prstTxWarp prst="textNoShape">
              <a:avLst/>
            </a:prstTxWarp>
          </a:bodyPr>
          <a:lstStyle>
            <a:lvl1pPr algn="r" defTabSz="912813" eaLnBrk="0" hangingPunct="0">
              <a:spcBef>
                <a:spcPct val="0"/>
              </a:spcBef>
              <a:defRPr sz="1200">
                <a:solidFill>
                  <a:srgbClr val="5C6971"/>
                </a:solidFill>
                <a:latin typeface="Arial" charset="0"/>
              </a:defRPr>
            </a:lvl1pPr>
          </a:lstStyle>
          <a:p>
            <a:pPr>
              <a:defRPr/>
            </a:pPr>
            <a:fld id="{EB28EA7F-DD66-4D12-BA4B-66BAD712F648}" type="datetime1">
              <a:rPr lang="de-DE"/>
              <a:pPr>
                <a:defRPr/>
              </a:pPr>
              <a:t>17.11.2021</a:t>
            </a:fld>
            <a:endParaRPr lang="de-DE" sz="1400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CEABF7DE-DDB8-40FB-AFC2-55501D4E99C0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458200" y="6297613"/>
            <a:ext cx="914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3" tIns="45706" rIns="91413" bIns="45706" numCol="1" anchor="t" anchorCtr="0" compatLnSpc="1">
            <a:prstTxWarp prst="textNoShape">
              <a:avLst/>
            </a:prstTxWarp>
          </a:bodyPr>
          <a:lstStyle>
            <a:lvl1pPr algn="r" defTabSz="912813" eaLnBrk="0" hangingPunct="0">
              <a:spcBef>
                <a:spcPct val="0"/>
              </a:spcBef>
              <a:defRPr sz="1200">
                <a:solidFill>
                  <a:srgbClr val="5C6971"/>
                </a:solidFill>
              </a:defRPr>
            </a:lvl1pPr>
          </a:lstStyle>
          <a:p>
            <a:r>
              <a:rPr lang="de-DE" altLang="de-DE"/>
              <a:t>Seite </a:t>
            </a:r>
            <a:fld id="{183643E2-D38C-4FF3-88E8-5832D859BF4B}" type="slidenum">
              <a:rPr lang="de-DE" altLang="de-DE"/>
              <a:pPr/>
              <a:t>‹#›</a:t>
            </a:fld>
            <a:endParaRPr lang="de-DE" altLang="de-DE"/>
          </a:p>
        </p:txBody>
      </p:sp>
      <p:sp>
        <p:nvSpPr>
          <p:cNvPr id="1029" name="Line 17">
            <a:extLst>
              <a:ext uri="{FF2B5EF4-FFF2-40B4-BE49-F238E27FC236}">
                <a16:creationId xmlns:a16="http://schemas.microsoft.com/office/drawing/2014/main" id="{A84944A8-D466-4122-98A2-0AF819F07D82}"/>
              </a:ext>
            </a:extLst>
          </p:cNvPr>
          <p:cNvSpPr>
            <a:spLocks noChangeShapeType="1"/>
          </p:cNvSpPr>
          <p:nvPr userDrawn="1"/>
        </p:nvSpPr>
        <p:spPr bwMode="auto">
          <a:xfrm flipV="1">
            <a:off x="3886200" y="685800"/>
            <a:ext cx="5410200" cy="0"/>
          </a:xfrm>
          <a:prstGeom prst="line">
            <a:avLst/>
          </a:prstGeom>
          <a:noFill/>
          <a:ln w="3175">
            <a:solidFill>
              <a:srgbClr val="5C697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2" name="Line 23">
            <a:extLst>
              <a:ext uri="{FF2B5EF4-FFF2-40B4-BE49-F238E27FC236}">
                <a16:creationId xmlns:a16="http://schemas.microsoft.com/office/drawing/2014/main" id="{A5E88832-7539-4BFA-9DAB-1BCDB8266F1C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609600" y="6248400"/>
            <a:ext cx="8686800" cy="0"/>
          </a:xfrm>
          <a:prstGeom prst="line">
            <a:avLst/>
          </a:prstGeom>
          <a:noFill/>
          <a:ln w="3175">
            <a:solidFill>
              <a:srgbClr val="5C697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de-DE"/>
          </a:p>
        </p:txBody>
      </p:sp>
      <p:pic>
        <p:nvPicPr>
          <p:cNvPr id="1031" name="Picture 50" descr="DHBW_d_Stuttgart_Folienmaster_RGB_090615">
            <a:extLst>
              <a:ext uri="{FF2B5EF4-FFF2-40B4-BE49-F238E27FC236}">
                <a16:creationId xmlns:a16="http://schemas.microsoft.com/office/drawing/2014/main" id="{ECCB69D0-55D5-4D3E-8F56-5EA900B4913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38138"/>
            <a:ext cx="2954338" cy="46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2" name="Text Box 54">
            <a:extLst>
              <a:ext uri="{FF2B5EF4-FFF2-40B4-BE49-F238E27FC236}">
                <a16:creationId xmlns:a16="http://schemas.microsoft.com/office/drawing/2014/main" id="{70FD7CD6-0AB3-4239-BB9E-CC53AE8B6D0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329363" y="725488"/>
            <a:ext cx="3048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r">
              <a:spcBef>
                <a:spcPct val="0"/>
              </a:spcBef>
              <a:defRPr/>
            </a:pPr>
            <a:r>
              <a:rPr lang="de-DE" sz="1200">
                <a:solidFill>
                  <a:srgbClr val="5C6971"/>
                </a:solidFill>
              </a:rPr>
              <a:t>High Performance Cluster</a:t>
            </a:r>
          </a:p>
        </p:txBody>
      </p:sp>
      <p:sp>
        <p:nvSpPr>
          <p:cNvPr id="1033" name="Rectangle 56">
            <a:extLst>
              <a:ext uri="{FF2B5EF4-FFF2-40B4-BE49-F238E27FC236}">
                <a16:creationId xmlns:a16="http://schemas.microsoft.com/office/drawing/2014/main" id="{3410A8B9-BE18-490E-89EC-905007DC1C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2438400"/>
            <a:ext cx="85344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Mastertextformat </a:t>
            </a:r>
          </a:p>
          <a:p>
            <a:pPr lvl="1"/>
            <a:r>
              <a:rPr lang="de-DE" altLang="de-DE"/>
              <a:t>Zweite Ebene</a:t>
            </a:r>
          </a:p>
          <a:p>
            <a:pPr lvl="2"/>
            <a:r>
              <a:rPr lang="de-DE" altLang="de-DE"/>
              <a:t>Dritte Ebene</a:t>
            </a:r>
          </a:p>
          <a:p>
            <a:pPr lvl="3"/>
            <a:r>
              <a:rPr lang="de-DE" altLang="de-DE"/>
              <a:t>Vierte Ebene</a:t>
            </a:r>
          </a:p>
          <a:p>
            <a:pPr lvl="4"/>
            <a:r>
              <a:rPr lang="de-DE" altLang="de-DE"/>
              <a:t>Fünfte Ebene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hf hdr="0" ftr="0"/>
  <p:txStyles>
    <p:titleStyle>
      <a:lvl1pPr algn="l" defTabSz="912813" rtl="0" eaLnBrk="0" fontAlgn="base" hangingPunct="0">
        <a:spcBef>
          <a:spcPct val="0"/>
        </a:spcBef>
        <a:spcAft>
          <a:spcPct val="0"/>
        </a:spcAft>
        <a:defRPr sz="2200">
          <a:solidFill>
            <a:srgbClr val="E2001A"/>
          </a:solidFill>
          <a:latin typeface="+mj-lt"/>
          <a:ea typeface="+mj-ea"/>
          <a:cs typeface="+mj-cs"/>
        </a:defRPr>
      </a:lvl1pPr>
      <a:lvl2pPr algn="l" defTabSz="912813" rtl="0" eaLnBrk="0" fontAlgn="base" hangingPunct="0">
        <a:spcBef>
          <a:spcPct val="0"/>
        </a:spcBef>
        <a:spcAft>
          <a:spcPct val="0"/>
        </a:spcAft>
        <a:defRPr sz="2200">
          <a:solidFill>
            <a:srgbClr val="E2001A"/>
          </a:solidFill>
          <a:latin typeface="Arial" charset="0"/>
          <a:ea typeface="ＭＳ Ｐゴシック" pitchFamily="34" charset="-128"/>
        </a:defRPr>
      </a:lvl2pPr>
      <a:lvl3pPr algn="l" defTabSz="912813" rtl="0" eaLnBrk="0" fontAlgn="base" hangingPunct="0">
        <a:spcBef>
          <a:spcPct val="0"/>
        </a:spcBef>
        <a:spcAft>
          <a:spcPct val="0"/>
        </a:spcAft>
        <a:defRPr sz="2200">
          <a:solidFill>
            <a:srgbClr val="E2001A"/>
          </a:solidFill>
          <a:latin typeface="Arial" charset="0"/>
          <a:ea typeface="ＭＳ Ｐゴシック" pitchFamily="34" charset="-128"/>
        </a:defRPr>
      </a:lvl3pPr>
      <a:lvl4pPr algn="l" defTabSz="912813" rtl="0" eaLnBrk="0" fontAlgn="base" hangingPunct="0">
        <a:spcBef>
          <a:spcPct val="0"/>
        </a:spcBef>
        <a:spcAft>
          <a:spcPct val="0"/>
        </a:spcAft>
        <a:defRPr sz="2200">
          <a:solidFill>
            <a:srgbClr val="E2001A"/>
          </a:solidFill>
          <a:latin typeface="Arial" charset="0"/>
          <a:ea typeface="ＭＳ Ｐゴシック" pitchFamily="34" charset="-128"/>
        </a:defRPr>
      </a:lvl4pPr>
      <a:lvl5pPr algn="l" defTabSz="912813" rtl="0" eaLnBrk="0" fontAlgn="base" hangingPunct="0">
        <a:spcBef>
          <a:spcPct val="0"/>
        </a:spcBef>
        <a:spcAft>
          <a:spcPct val="0"/>
        </a:spcAft>
        <a:defRPr sz="2200">
          <a:solidFill>
            <a:srgbClr val="E2001A"/>
          </a:solidFill>
          <a:latin typeface="Arial" charset="0"/>
          <a:ea typeface="ＭＳ Ｐゴシック" pitchFamily="34" charset="-128"/>
        </a:defRPr>
      </a:lvl5pPr>
      <a:lvl6pPr marL="457200" algn="l" defTabSz="912813" rtl="0" fontAlgn="base">
        <a:spcBef>
          <a:spcPct val="0"/>
        </a:spcBef>
        <a:spcAft>
          <a:spcPct val="0"/>
        </a:spcAft>
        <a:defRPr sz="2200">
          <a:solidFill>
            <a:srgbClr val="E2001A"/>
          </a:solidFill>
          <a:latin typeface="Arial" charset="0"/>
          <a:ea typeface="ＭＳ Ｐゴシック" pitchFamily="34" charset="-128"/>
        </a:defRPr>
      </a:lvl6pPr>
      <a:lvl7pPr marL="914400" algn="l" defTabSz="912813" rtl="0" fontAlgn="base">
        <a:spcBef>
          <a:spcPct val="0"/>
        </a:spcBef>
        <a:spcAft>
          <a:spcPct val="0"/>
        </a:spcAft>
        <a:defRPr sz="2200">
          <a:solidFill>
            <a:srgbClr val="E2001A"/>
          </a:solidFill>
          <a:latin typeface="Arial" charset="0"/>
          <a:ea typeface="ＭＳ Ｐゴシック" pitchFamily="34" charset="-128"/>
        </a:defRPr>
      </a:lvl7pPr>
      <a:lvl8pPr marL="1371600" algn="l" defTabSz="912813" rtl="0" fontAlgn="base">
        <a:spcBef>
          <a:spcPct val="0"/>
        </a:spcBef>
        <a:spcAft>
          <a:spcPct val="0"/>
        </a:spcAft>
        <a:defRPr sz="2200">
          <a:solidFill>
            <a:srgbClr val="E2001A"/>
          </a:solidFill>
          <a:latin typeface="Arial" charset="0"/>
          <a:ea typeface="ＭＳ Ｐゴシック" pitchFamily="34" charset="-128"/>
        </a:defRPr>
      </a:lvl8pPr>
      <a:lvl9pPr marL="1828800" algn="l" defTabSz="912813" rtl="0" fontAlgn="base">
        <a:spcBef>
          <a:spcPct val="0"/>
        </a:spcBef>
        <a:spcAft>
          <a:spcPct val="0"/>
        </a:spcAft>
        <a:defRPr sz="2200">
          <a:solidFill>
            <a:srgbClr val="E2001A"/>
          </a:solidFill>
          <a:latin typeface="Arial" charset="0"/>
          <a:ea typeface="ＭＳ Ｐゴシック" pitchFamily="34" charset="-128"/>
        </a:defRPr>
      </a:lvl9pPr>
    </p:titleStyle>
    <p:bodyStyle>
      <a:lvl1pPr marL="342900" indent="-342900" algn="l" defTabSz="912813" rtl="0" eaLnBrk="0" fontAlgn="base" hangingPunct="0">
        <a:spcBef>
          <a:spcPct val="20000"/>
        </a:spcBef>
        <a:spcAft>
          <a:spcPct val="0"/>
        </a:spcAft>
        <a:defRPr>
          <a:solidFill>
            <a:srgbClr val="5C6971"/>
          </a:solidFill>
          <a:latin typeface="+mn-lt"/>
          <a:ea typeface="+mn-ea"/>
          <a:cs typeface="+mn-cs"/>
        </a:defRPr>
      </a:lvl1pPr>
      <a:lvl2pPr marL="741363" indent="-284163" algn="l" defTabSz="912813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</a:defRPr>
      </a:lvl2pPr>
      <a:lvl3pPr marL="1143000" indent="-230188" algn="l" defTabSz="912813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+mn-ea"/>
        </a:defRPr>
      </a:lvl3pPr>
      <a:lvl4pPr marL="1562100" indent="-228600" algn="l" defTabSz="912813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</a:defRPr>
      </a:lvl4pPr>
      <a:lvl5pPr marL="1981200" indent="-228600" algn="l" defTabSz="912813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5pPr>
      <a:lvl6pPr marL="2438400" indent="-228600" algn="l" defTabSz="912813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6pPr>
      <a:lvl7pPr marL="2895600" indent="-228600" algn="l" defTabSz="912813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7pPr>
      <a:lvl8pPr marL="3352800" indent="-228600" algn="l" defTabSz="912813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8pPr>
      <a:lvl9pPr marL="3810000" indent="-228600" algn="l" defTabSz="912813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s://hpc.rtu.lv/hpc/introduction-to-hpc/?lang=en" TargetMode="External"/><Relationship Id="rId3" Type="http://schemas.openxmlformats.org/officeDocument/2006/relationships/hyperlink" Target="https://img.alicdn.com/tfs/TB13x96GY9YBuNjy0FgXXcxcXXa-1530-1140.png" TargetMode="External"/><Relationship Id="rId7" Type="http://schemas.openxmlformats.org/officeDocument/2006/relationships/hyperlink" Target="https://upload.wikimedia.org/wikipedia/commons/0/0d/Operating_systems_used_on_top_500_supercomputers.svg" TargetMode="External"/><Relationship Id="rId2" Type="http://schemas.openxmlformats.org/officeDocument/2006/relationships/hyperlink" Target="https://s3.i-micronews.com/uploads/2020/06/AR-2000x0-c-default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blogs.oracle.com/content/published/api/v1.1/assets/CONT38818EBFDFE34E3984ED5702BF8D9C8F/native?cb=_cache_97ed&amp;channelToken=f391c0a8c1314d7a85dd0e05bfac9ab0" TargetMode="External"/><Relationship Id="rId5" Type="http://schemas.openxmlformats.org/officeDocument/2006/relationships/hyperlink" Target="https://www.raspberrypi.com/app/uploads/2021/03/oracle-1.jpg" TargetMode="External"/><Relationship Id="rId10" Type="http://schemas.openxmlformats.org/officeDocument/2006/relationships/hyperlink" Target="https://www.cs.usask.ca/~spiteri/M314/notes/HPC1.pdf" TargetMode="External"/><Relationship Id="rId4" Type="http://schemas.openxmlformats.org/officeDocument/2006/relationships/hyperlink" Target="https://upload.wikimedia.org/wikipedia/commons/thumb/7/7a/High_Performance_Computing_Center_Stuttgart_HLRS_2015_10_Cray_XC40_Hazel_Hen.jpg/1920px-High_Performance_Computing_Center_Stuttgart_HLRS_2015_10_Cray_XC40_Hazel_Hen.jpg" TargetMode="External"/><Relationship Id="rId9" Type="http://schemas.openxmlformats.org/officeDocument/2006/relationships/hyperlink" Target="https://docs.oracle.com/cd/A91202_01/901_doc/rac.901/a89867/pshwarch.htm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KbVcRQQ9PNw" TargetMode="External"/><Relationship Id="rId2" Type="http://schemas.openxmlformats.org/officeDocument/2006/relationships/hyperlink" Target="https://blogs.oracle.com/developers/post/building-the-worlds-largest-raspberry-pi-cluster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>
            <a:extLst>
              <a:ext uri="{FF2B5EF4-FFF2-40B4-BE49-F238E27FC236}">
                <a16:creationId xmlns:a16="http://schemas.microsoft.com/office/drawing/2014/main" id="{7123D5D6-5CE5-4231-9C5D-C0E767B36A5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de-DE" altLang="de-DE">
                <a:cs typeface="Arial"/>
              </a:rPr>
              <a:t>High Performance Cluster</a:t>
            </a:r>
            <a:endParaRPr lang="de-DE" altLang="de-DE"/>
          </a:p>
        </p:txBody>
      </p:sp>
      <p:sp>
        <p:nvSpPr>
          <p:cNvPr id="3075" name="Rectangle 5">
            <a:extLst>
              <a:ext uri="{FF2B5EF4-FFF2-40B4-BE49-F238E27FC236}">
                <a16:creationId xmlns:a16="http://schemas.microsoft.com/office/drawing/2014/main" id="{667F4BCC-6165-488D-9F24-9E08A12B5CBB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de-DE" altLang="de-DE"/>
              <a:t>Betriebssysteme | </a:t>
            </a:r>
            <a:fld id="{AEA956ED-56EE-4196-A11E-4C5E3E870476}" type="datetime1">
              <a:rPr lang="de-DE" altLang="de-DE" dirty="0" smtClean="0"/>
              <a:pPr eaLnBrk="1" hangingPunct="1"/>
              <a:t>17.11.2021</a:t>
            </a:fld>
            <a:r>
              <a:rPr lang="de-DE" altLang="de-DE"/>
              <a:t> | Aaron </a:t>
            </a:r>
            <a:r>
              <a:rPr lang="de-DE" altLang="de-DE" err="1"/>
              <a:t>Kupries</a:t>
            </a:r>
            <a:r>
              <a:rPr lang="de-DE" altLang="de-DE"/>
              <a:t>, Florian Kaiser</a:t>
            </a:r>
            <a:endParaRPr lang="de-DE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FF9DAC6-D47C-40C5-8759-62C468FB9E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2800" dirty="0">
                <a:cs typeface="Arial"/>
              </a:rPr>
              <a:t>Gliederung</a:t>
            </a:r>
            <a:endParaRPr lang="de-DE" sz="2800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F9B1AF5-9851-4E12-BAF2-8BED72F507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/>
              <a:buChar char="•"/>
            </a:pPr>
            <a:r>
              <a:rPr lang="de-DE" sz="2400">
                <a:cs typeface="Arial"/>
              </a:rPr>
              <a:t>Architektur eines HPC</a:t>
            </a:r>
          </a:p>
          <a:p>
            <a:pPr>
              <a:buFont typeface="Arial"/>
              <a:buChar char="•"/>
            </a:pPr>
            <a:r>
              <a:rPr lang="de-DE" sz="2400">
                <a:cs typeface="Arial"/>
              </a:rPr>
              <a:t>Software</a:t>
            </a:r>
          </a:p>
          <a:p>
            <a:pPr>
              <a:buFont typeface="Arial"/>
              <a:buChar char="•"/>
            </a:pPr>
            <a:r>
              <a:rPr lang="de-DE" sz="2400">
                <a:cs typeface="Arial"/>
              </a:rPr>
              <a:t>Beispiel: Raspberry Pi HPC</a:t>
            </a:r>
          </a:p>
          <a:p>
            <a:pPr>
              <a:buFont typeface="Arial"/>
              <a:buChar char="•"/>
            </a:pPr>
            <a:r>
              <a:rPr lang="de-DE" sz="2400">
                <a:cs typeface="Arial"/>
              </a:rPr>
              <a:t>Vor- und Nachteile</a:t>
            </a:r>
            <a:endParaRPr lang="de-DE" sz="2000">
              <a:cs typeface="Arial"/>
            </a:endParaRPr>
          </a:p>
          <a:p>
            <a:pPr>
              <a:buFont typeface="Arial"/>
              <a:buChar char="•"/>
            </a:pPr>
            <a:endParaRPr lang="de-DE">
              <a:cs typeface="Arial"/>
            </a:endParaRPr>
          </a:p>
          <a:p>
            <a:pPr>
              <a:buFont typeface="Arial"/>
              <a:buChar char="•"/>
            </a:pPr>
            <a:endParaRPr lang="de-DE">
              <a:cs typeface="Arial"/>
            </a:endParaRP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E0B9A92-FA7E-40B5-8156-88873B1620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F2DC11C-B7C7-4DF7-A64D-D13822393A56}" type="datetime1">
              <a:rPr lang="de-DE"/>
              <a:pPr>
                <a:defRPr/>
              </a:pPr>
              <a:t>17.11.2021</a:t>
            </a:fld>
            <a:endParaRPr lang="de-DE" sz="140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00D1A6A-A752-44D6-87E4-C33B0F7D5E9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/>
              <a:t>Seite </a:t>
            </a:r>
            <a:fld id="{D3FD59BA-9FF9-4C80-AC0B-3C94F7133BB4}" type="slidenum">
              <a:rPr lang="de-DE" altLang="de-DE"/>
              <a:pPr/>
              <a:t>2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5380801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Datumsplatzhalter 3">
            <a:extLst>
              <a:ext uri="{FF2B5EF4-FFF2-40B4-BE49-F238E27FC236}">
                <a16:creationId xmlns:a16="http://schemas.microsoft.com/office/drawing/2014/main" id="{927709BE-16FA-446C-A1C2-7A365A8E10FE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defTabSz="91281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1281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1281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1281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1281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00E67E89-B2EB-4716-A859-E93CA38D9BCC}" type="datetime1">
              <a:rPr lang="de-DE" altLang="de-DE" smtClean="0">
                <a:solidFill>
                  <a:srgbClr val="5C6971"/>
                </a:solidFill>
              </a:rPr>
              <a:pPr/>
              <a:t>17.11.2021</a:t>
            </a:fld>
            <a:endParaRPr lang="de-DE" altLang="de-DE" sz="1400">
              <a:solidFill>
                <a:srgbClr val="5C6971"/>
              </a:solidFill>
            </a:endParaRPr>
          </a:p>
        </p:txBody>
      </p:sp>
      <p:sp>
        <p:nvSpPr>
          <p:cNvPr id="4099" name="Foliennummernplatzhalter 4">
            <a:extLst>
              <a:ext uri="{FF2B5EF4-FFF2-40B4-BE49-F238E27FC236}">
                <a16:creationId xmlns:a16="http://schemas.microsoft.com/office/drawing/2014/main" id="{4A3DE059-07F4-4D3D-9704-04CBDC7573F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defTabSz="91281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1281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1281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1281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1281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de-DE" altLang="de-DE">
                <a:solidFill>
                  <a:srgbClr val="5C6971"/>
                </a:solidFill>
              </a:rPr>
              <a:t>Seite </a:t>
            </a:r>
            <a:fld id="{A88756B1-32BC-4EDA-B241-72E6BB871C5E}" type="slidenum">
              <a:rPr lang="de-DE" altLang="de-DE">
                <a:solidFill>
                  <a:srgbClr val="5C6971"/>
                </a:solidFill>
              </a:rPr>
              <a:pPr/>
              <a:t>3</a:t>
            </a:fld>
            <a:endParaRPr lang="de-DE" altLang="de-DE">
              <a:solidFill>
                <a:srgbClr val="5C6971"/>
              </a:solidFill>
            </a:endParaRPr>
          </a:p>
        </p:txBody>
      </p:sp>
      <p:sp>
        <p:nvSpPr>
          <p:cNvPr id="4100" name="Rectangle 2">
            <a:extLst>
              <a:ext uri="{FF2B5EF4-FFF2-40B4-BE49-F238E27FC236}">
                <a16:creationId xmlns:a16="http://schemas.microsoft.com/office/drawing/2014/main" id="{45288B34-239D-4846-8656-BC8CC5E55FA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de-DE"/>
              <a:t>Architektur eines HPC</a:t>
            </a:r>
            <a:br>
              <a:rPr lang="de-DE" altLang="de-DE"/>
            </a:br>
            <a:r>
              <a:rPr lang="de-DE" altLang="de-DE">
                <a:solidFill>
                  <a:srgbClr val="5C6971"/>
                </a:solidFill>
                <a:cs typeface="Arial"/>
              </a:rPr>
              <a:t>Hardware und Aufbau</a:t>
            </a:r>
          </a:p>
        </p:txBody>
      </p:sp>
      <p:pic>
        <p:nvPicPr>
          <p:cNvPr id="4101" name="Picture 5" descr="Ein Bild, das Text, drinnen, Elektronik enthält.&#10;&#10;Beschreibung automatisch generiert.">
            <a:extLst>
              <a:ext uri="{FF2B5EF4-FFF2-40B4-BE49-F238E27FC236}">
                <a16:creationId xmlns:a16="http://schemas.microsoft.com/office/drawing/2014/main" id="{0C644CAA-80E6-4E96-A288-1E0A6A9D7F5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t="12979" b="12979"/>
          <a:stretch>
            <a:fillRect/>
          </a:stretch>
        </p:blipFill>
        <p:spPr>
          <a:xfrm>
            <a:off x="609600" y="2554288"/>
            <a:ext cx="8686800" cy="3617912"/>
          </a:xfrm>
          <a:noFill/>
        </p:spPr>
      </p:pic>
      <p:pic>
        <p:nvPicPr>
          <p:cNvPr id="4102" name="Picture 6" descr="Kapitelbalken">
            <a:extLst>
              <a:ext uri="{FF2B5EF4-FFF2-40B4-BE49-F238E27FC236}">
                <a16:creationId xmlns:a16="http://schemas.microsoft.com/office/drawing/2014/main" id="{BD068F96-F39B-4479-8032-A59E262130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63" y="1524000"/>
            <a:ext cx="9683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3540E6-4366-4F3D-B435-4059821F96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>
                <a:cs typeface="Arial"/>
              </a:rPr>
              <a:t>Architektur</a:t>
            </a:r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70848E4-713A-489A-AD8E-E89863F5AF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/>
              <a:buChar char="•"/>
            </a:pPr>
            <a:r>
              <a:rPr lang="de-DE" dirty="0">
                <a:cs typeface="Arial"/>
              </a:rPr>
              <a:t>Head </a:t>
            </a:r>
            <a:r>
              <a:rPr lang="de-DE" dirty="0" err="1">
                <a:cs typeface="Arial"/>
              </a:rPr>
              <a:t>node</a:t>
            </a:r>
            <a:endParaRPr lang="de-DE" dirty="0">
              <a:cs typeface="Arial"/>
            </a:endParaRPr>
          </a:p>
          <a:p>
            <a:pPr>
              <a:buFont typeface="Arial"/>
              <a:buChar char="•"/>
            </a:pPr>
            <a:r>
              <a:rPr lang="de-DE" dirty="0">
                <a:cs typeface="Arial"/>
              </a:rPr>
              <a:t>Computing </a:t>
            </a:r>
            <a:r>
              <a:rPr lang="de-DE" dirty="0" err="1">
                <a:cs typeface="Arial"/>
              </a:rPr>
              <a:t>nodes</a:t>
            </a:r>
          </a:p>
          <a:p>
            <a:pPr>
              <a:buFont typeface="Arial"/>
              <a:buChar char="•"/>
            </a:pPr>
            <a:r>
              <a:rPr lang="de-DE" dirty="0">
                <a:cs typeface="Arial"/>
              </a:rPr>
              <a:t>Interactive </a:t>
            </a:r>
            <a:r>
              <a:rPr lang="de-DE" dirty="0" err="1">
                <a:cs typeface="Arial"/>
              </a:rPr>
              <a:t>nodes</a:t>
            </a:r>
          </a:p>
          <a:p>
            <a:pPr>
              <a:buFont typeface="Arial"/>
              <a:buChar char="•"/>
            </a:pPr>
            <a:r>
              <a:rPr lang="de-DE" dirty="0">
                <a:cs typeface="Arial"/>
              </a:rPr>
              <a:t>Netzwerk</a:t>
            </a:r>
          </a:p>
          <a:p>
            <a:pPr marL="0" indent="0"/>
            <a:endParaRPr lang="de-DE">
              <a:cs typeface="Arial"/>
            </a:endParaRPr>
          </a:p>
          <a:p>
            <a:pPr>
              <a:buFont typeface="Arial"/>
              <a:buChar char="•"/>
            </a:pPr>
            <a:r>
              <a:rPr lang="de-DE" dirty="0">
                <a:cs typeface="Arial"/>
              </a:rPr>
              <a:t>Arbeitsspeicher</a:t>
            </a:r>
          </a:p>
          <a:p>
            <a:pPr>
              <a:buFont typeface="Arial"/>
              <a:buChar char="•"/>
            </a:pPr>
            <a:r>
              <a:rPr lang="de-DE" dirty="0">
                <a:cs typeface="Arial"/>
              </a:rPr>
              <a:t>Massenspeicher</a:t>
            </a:r>
          </a:p>
          <a:p>
            <a:pPr>
              <a:buFont typeface="Arial"/>
              <a:buChar char="•"/>
            </a:pPr>
            <a:endParaRPr lang="de-DE">
              <a:cs typeface="Arial"/>
            </a:endParaRP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88C4EDB-C346-4E6C-B119-FF446E0546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F2DC11C-B7C7-4DF7-A64D-D13822393A56}" type="datetime1">
              <a:rPr lang="de-DE"/>
              <a:pPr>
                <a:defRPr/>
              </a:pPr>
              <a:t>17.11.2021</a:t>
            </a:fld>
            <a:endParaRPr lang="de-DE" sz="140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8774036-1039-431B-A66B-689C880781F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/>
              <a:t>Seite </a:t>
            </a:r>
            <a:fld id="{D3FD59BA-9FF9-4C80-AC0B-3C94F7133BB4}" type="slidenum">
              <a:rPr lang="de-DE" altLang="de-DE"/>
              <a:pPr/>
              <a:t>4</a:t>
            </a:fld>
            <a:endParaRPr lang="de-DE" altLang="de-DE"/>
          </a:p>
        </p:txBody>
      </p:sp>
      <p:pic>
        <p:nvPicPr>
          <p:cNvPr id="10" name="Grafik 10">
            <a:extLst>
              <a:ext uri="{FF2B5EF4-FFF2-40B4-BE49-F238E27FC236}">
                <a16:creationId xmlns:a16="http://schemas.microsoft.com/office/drawing/2014/main" id="{5519FD69-5E07-4AE1-8805-17AAF20E45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9489" y="1866900"/>
            <a:ext cx="4233111" cy="3424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9132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373C4DB-23AC-4497-A09B-41A4A7FA15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cs typeface="Arial"/>
              </a:rPr>
              <a:t>Speicherzugriff  -</a:t>
            </a:r>
            <a:r>
              <a:rPr lang="de-DE" dirty="0">
                <a:ea typeface="ＭＳ Ｐゴシック"/>
                <a:cs typeface="+mj-lt"/>
              </a:rPr>
              <a:t>  </a:t>
            </a:r>
            <a:r>
              <a:rPr lang="de-DE" dirty="0" err="1">
                <a:ea typeface="+mj-lt"/>
                <a:cs typeface="+mj-lt"/>
              </a:rPr>
              <a:t>Shared</a:t>
            </a:r>
            <a:r>
              <a:rPr lang="de-DE" dirty="0">
                <a:ea typeface="+mj-lt"/>
                <a:cs typeface="+mj-lt"/>
              </a:rPr>
              <a:t> Memory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547CF07-85A9-44CF-904D-4E63C80598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/>
              <a:buChar char="•"/>
            </a:pPr>
            <a:r>
              <a:rPr lang="de-DE">
                <a:cs typeface="Arial"/>
              </a:rPr>
              <a:t>Speicher wird von allen Nodes geteilt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06C22C7-940C-4978-AF25-7951B59847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F2DC11C-B7C7-4DF7-A64D-D13822393A56}" type="datetime1">
              <a:rPr lang="de-DE"/>
              <a:pPr>
                <a:defRPr/>
              </a:pPr>
              <a:t>17.11.2021</a:t>
            </a:fld>
            <a:endParaRPr lang="de-DE" sz="140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527429A-1469-45E7-9DFA-2F174AA6D8A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/>
              <a:t>Seite </a:t>
            </a:r>
            <a:fld id="{D3FD59BA-9FF9-4C80-AC0B-3C94F7133BB4}" type="slidenum">
              <a:rPr lang="de-DE" altLang="de-DE"/>
              <a:pPr/>
              <a:t>5</a:t>
            </a:fld>
            <a:endParaRPr lang="de-DE" altLang="de-DE"/>
          </a:p>
        </p:txBody>
      </p:sp>
      <p:pic>
        <p:nvPicPr>
          <p:cNvPr id="6" name="Grafik 6">
            <a:extLst>
              <a:ext uri="{FF2B5EF4-FFF2-40B4-BE49-F238E27FC236}">
                <a16:creationId xmlns:a16="http://schemas.microsoft.com/office/drawing/2014/main" id="{AD39F089-52D5-4C85-935F-8C82D4CB7F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0930" y="1866900"/>
            <a:ext cx="3491670" cy="3335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8675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10D620E-C6DD-416A-BFE3-BF24DEAF94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ea typeface="+mj-lt"/>
                <a:cs typeface="+mj-lt"/>
              </a:rPr>
              <a:t>Speicherzugriff  -  Distributed Memory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31A8FE0-D74F-448A-8B83-D1D5D5AA04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/>
              <a:buChar char="•"/>
            </a:pPr>
            <a:r>
              <a:rPr lang="de-DE">
                <a:cs typeface="Arial"/>
              </a:rPr>
              <a:t>Speicher ist in den einzelnen Nodes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7DA63DA-DD6A-4951-ACCE-DFDA14EED7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F2DC11C-B7C7-4DF7-A64D-D13822393A56}" type="datetime1">
              <a:rPr lang="de-DE"/>
              <a:pPr>
                <a:defRPr/>
              </a:pPr>
              <a:t>17.11.2021</a:t>
            </a:fld>
            <a:endParaRPr lang="de-DE" sz="140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27214BE-C7D4-4751-ADA5-1A8A596EBEB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/>
              <a:t>Seite </a:t>
            </a:r>
            <a:fld id="{D3FD59BA-9FF9-4C80-AC0B-3C94F7133BB4}" type="slidenum">
              <a:rPr lang="de-DE" altLang="de-DE"/>
              <a:pPr/>
              <a:t>6</a:t>
            </a:fld>
            <a:endParaRPr lang="de-DE" altLang="de-DE"/>
          </a:p>
        </p:txBody>
      </p:sp>
      <p:pic>
        <p:nvPicPr>
          <p:cNvPr id="6" name="Grafik 6">
            <a:extLst>
              <a:ext uri="{FF2B5EF4-FFF2-40B4-BE49-F238E27FC236}">
                <a16:creationId xmlns:a16="http://schemas.microsoft.com/office/drawing/2014/main" id="{2B54C568-064E-4214-B540-36DC8017FB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6850" y="1866900"/>
            <a:ext cx="2879550" cy="3060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8467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4B39B2B-B13B-40EC-A1B8-1164CB7A9F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ea typeface="+mj-lt"/>
                <a:cs typeface="+mj-lt"/>
              </a:rPr>
              <a:t>Speicherzugriff  -  Distributed </a:t>
            </a:r>
            <a:r>
              <a:rPr lang="de-DE" dirty="0" err="1">
                <a:ea typeface="+mj-lt"/>
                <a:cs typeface="+mj-lt"/>
              </a:rPr>
              <a:t>Shared</a:t>
            </a:r>
            <a:r>
              <a:rPr lang="de-DE" dirty="0">
                <a:ea typeface="+mj-lt"/>
                <a:cs typeface="+mj-lt"/>
              </a:rPr>
              <a:t> Memory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A4A19F2-534F-4CB4-9183-0BC0B834F9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/>
              <a:buChar char="•"/>
            </a:pPr>
            <a:r>
              <a:rPr lang="de-DE" dirty="0">
                <a:cs typeface="Arial"/>
              </a:rPr>
              <a:t>Mischung der beiden Konzepte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BDAD5A0-E029-466C-B0B9-23BB1971E0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F2DC11C-B7C7-4DF7-A64D-D13822393A56}" type="datetime1">
              <a:rPr lang="de-DE"/>
              <a:pPr>
                <a:defRPr/>
              </a:pPr>
              <a:t>17.11.2021</a:t>
            </a:fld>
            <a:endParaRPr lang="de-DE" sz="140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8F09BCA-110F-46AE-89A7-0FAA32CFC57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/>
              <a:t>Seite </a:t>
            </a:r>
            <a:fld id="{D3FD59BA-9FF9-4C80-AC0B-3C94F7133BB4}" type="slidenum">
              <a:rPr lang="de-DE" altLang="de-DE" dirty="0"/>
              <a:pPr/>
              <a:t>7</a:t>
            </a:fld>
            <a:endParaRPr lang="de-DE" altLang="de-DE"/>
          </a:p>
        </p:txBody>
      </p:sp>
      <p:pic>
        <p:nvPicPr>
          <p:cNvPr id="6" name="Grafik 6">
            <a:extLst>
              <a:ext uri="{FF2B5EF4-FFF2-40B4-BE49-F238E27FC236}">
                <a16:creationId xmlns:a16="http://schemas.microsoft.com/office/drawing/2014/main" id="{C000588E-0395-4854-8989-AD2D649D7A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3001" y="2438400"/>
            <a:ext cx="3543399" cy="3002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87634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EF77A9F-3496-4CCF-AC0B-D452F8F8A1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>
                <a:cs typeface="Arial"/>
              </a:rPr>
              <a:t>Massenspeicher</a:t>
            </a:r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7524609-ACAB-402C-B7C6-FE8CB8EF8E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/>
              <a:buChar char="•"/>
            </a:pPr>
            <a:r>
              <a:rPr lang="de-DE">
                <a:cs typeface="Arial"/>
              </a:rPr>
              <a:t>Uniform disc access</a:t>
            </a:r>
          </a:p>
          <a:p>
            <a:pPr>
              <a:buFont typeface="Arial"/>
              <a:buChar char="•"/>
            </a:pPr>
            <a:r>
              <a:rPr lang="de-DE">
                <a:cs typeface="Arial"/>
              </a:rPr>
              <a:t>Non-uniform disc access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49C36E7-240A-4A3D-A92D-07A9258675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F2DC11C-B7C7-4DF7-A64D-D13822393A56}" type="datetime1">
              <a:rPr lang="de-DE"/>
              <a:pPr>
                <a:defRPr/>
              </a:pPr>
              <a:t>17.11.2021</a:t>
            </a:fld>
            <a:endParaRPr lang="de-DE" sz="140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CCA7F56-4781-4269-9EAD-8AE92E09ED7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/>
              <a:t>Seite </a:t>
            </a:r>
            <a:fld id="{D3FD59BA-9FF9-4C80-AC0B-3C94F7133BB4}" type="slidenum">
              <a:rPr lang="de-DE" altLang="de-DE"/>
              <a:pPr/>
              <a:t>8</a:t>
            </a:fld>
            <a:endParaRPr lang="de-DE" altLang="de-DE"/>
          </a:p>
        </p:txBody>
      </p:sp>
      <p:pic>
        <p:nvPicPr>
          <p:cNvPr id="6" name="Grafik 6">
            <a:extLst>
              <a:ext uri="{FF2B5EF4-FFF2-40B4-BE49-F238E27FC236}">
                <a16:creationId xmlns:a16="http://schemas.microsoft.com/office/drawing/2014/main" id="{904706AB-88F4-49A3-BD2F-656C5762F6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7328" y="1965253"/>
            <a:ext cx="5009038" cy="2668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917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Datumsplatzhalter 3">
            <a:extLst>
              <a:ext uri="{FF2B5EF4-FFF2-40B4-BE49-F238E27FC236}">
                <a16:creationId xmlns:a16="http://schemas.microsoft.com/office/drawing/2014/main" id="{927709BE-16FA-446C-A1C2-7A365A8E10FE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defTabSz="91281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1281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1281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1281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1281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00E67E89-B2EB-4716-A859-E93CA38D9BCC}" type="datetime1">
              <a:rPr lang="de-DE" altLang="de-DE" smtClean="0">
                <a:solidFill>
                  <a:srgbClr val="5C6971"/>
                </a:solidFill>
              </a:rPr>
              <a:pPr/>
              <a:t>17.11.2021</a:t>
            </a:fld>
            <a:endParaRPr lang="de-DE" altLang="de-DE" sz="1400">
              <a:solidFill>
                <a:srgbClr val="5C6971"/>
              </a:solidFill>
            </a:endParaRPr>
          </a:p>
        </p:txBody>
      </p:sp>
      <p:sp>
        <p:nvSpPr>
          <p:cNvPr id="4099" name="Foliennummernplatzhalter 4">
            <a:extLst>
              <a:ext uri="{FF2B5EF4-FFF2-40B4-BE49-F238E27FC236}">
                <a16:creationId xmlns:a16="http://schemas.microsoft.com/office/drawing/2014/main" id="{4A3DE059-07F4-4D3D-9704-04CBDC7573F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defTabSz="91281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1281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1281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1281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1281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de-DE" altLang="de-DE">
                <a:solidFill>
                  <a:srgbClr val="5C6971"/>
                </a:solidFill>
              </a:rPr>
              <a:t>Seite </a:t>
            </a:r>
            <a:fld id="{A88756B1-32BC-4EDA-B241-72E6BB871C5E}" type="slidenum">
              <a:rPr lang="de-DE" altLang="de-DE">
                <a:solidFill>
                  <a:srgbClr val="5C6971"/>
                </a:solidFill>
              </a:rPr>
              <a:pPr/>
              <a:t>9</a:t>
            </a:fld>
            <a:endParaRPr lang="de-DE" altLang="de-DE">
              <a:solidFill>
                <a:srgbClr val="5C6971"/>
              </a:solidFill>
            </a:endParaRPr>
          </a:p>
        </p:txBody>
      </p:sp>
      <p:sp>
        <p:nvSpPr>
          <p:cNvPr id="4100" name="Rectangle 2">
            <a:extLst>
              <a:ext uri="{FF2B5EF4-FFF2-40B4-BE49-F238E27FC236}">
                <a16:creationId xmlns:a16="http://schemas.microsoft.com/office/drawing/2014/main" id="{45288B34-239D-4846-8656-BC8CC5E55FA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de-DE"/>
              <a:t>Software</a:t>
            </a:r>
            <a:br>
              <a:rPr lang="de-DE" altLang="de-DE"/>
            </a:br>
            <a:r>
              <a:rPr lang="de-DE" altLang="de-DE">
                <a:solidFill>
                  <a:srgbClr val="5C6971"/>
                </a:solidFill>
                <a:cs typeface="Arial"/>
              </a:rPr>
              <a:t>Betriebssystem, Remote-Management und Anwendungen</a:t>
            </a:r>
          </a:p>
        </p:txBody>
      </p:sp>
      <p:pic>
        <p:nvPicPr>
          <p:cNvPr id="4101" name="Picture 5">
            <a:extLst>
              <a:ext uri="{FF2B5EF4-FFF2-40B4-BE49-F238E27FC236}">
                <a16:creationId xmlns:a16="http://schemas.microsoft.com/office/drawing/2014/main" id="{0C644CAA-80E6-4E96-A288-1E0A6A9D7F5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/>
          <a:srcRect l="-198" t="11523" r="99" b="32583"/>
          <a:stretch/>
        </p:blipFill>
        <p:spPr>
          <a:xfrm>
            <a:off x="609307" y="2391002"/>
            <a:ext cx="8695392" cy="3617795"/>
          </a:xfrm>
          <a:noFill/>
        </p:spPr>
      </p:pic>
      <p:pic>
        <p:nvPicPr>
          <p:cNvPr id="4102" name="Picture 6" descr="Kapitelbalken">
            <a:extLst>
              <a:ext uri="{FF2B5EF4-FFF2-40B4-BE49-F238E27FC236}">
                <a16:creationId xmlns:a16="http://schemas.microsoft.com/office/drawing/2014/main" id="{BD068F96-F39B-4479-8032-A59E262130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63" y="1524000"/>
            <a:ext cx="9683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72823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819D4E2-525E-4C06-AE5F-CFC5ECCE57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>
                <a:cs typeface="Arial"/>
              </a:rPr>
              <a:t>Software</a:t>
            </a:r>
            <a:br>
              <a:rPr lang="de-DE">
                <a:cs typeface="Arial"/>
              </a:rPr>
            </a:br>
            <a:r>
              <a:rPr lang="de-DE">
                <a:solidFill>
                  <a:srgbClr val="5C6971"/>
                </a:solidFill>
                <a:cs typeface="Arial"/>
              </a:rPr>
              <a:t>Betriebssysteme</a:t>
            </a:r>
            <a:endParaRPr lang="de-DE">
              <a:solidFill>
                <a:srgbClr val="5C6971"/>
              </a:solidFill>
            </a:endParaRPr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02826B9A-44E0-4682-800B-E3BF207E19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84685" y="2438400"/>
            <a:ext cx="5883518" cy="3657600"/>
          </a:xfrm>
        </p:spPr>
      </p:pic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D7C796E-0153-4A9B-A88E-B4F016040C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F2DC11C-B7C7-4DF7-A64D-D13822393A56}" type="datetime1">
              <a:rPr lang="de-DE"/>
              <a:pPr>
                <a:defRPr/>
              </a:pPr>
              <a:t>17.11.2021</a:t>
            </a:fld>
            <a:endParaRPr lang="de-DE" sz="140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7B27864-C864-4E2A-B83A-650F0DA36B5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/>
              <a:t>Seite </a:t>
            </a:r>
            <a:fld id="{D3FD59BA-9FF9-4C80-AC0B-3C94F7133BB4}" type="slidenum">
              <a:rPr lang="de-DE" altLang="de-DE"/>
              <a:pPr/>
              <a:t>10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3537807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59B9E0-7363-4111-B305-56B548F53D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>
                <a:ea typeface="+mj-lt"/>
                <a:cs typeface="+mj-lt"/>
              </a:rPr>
              <a:t>Software</a:t>
            </a:r>
            <a:br>
              <a:rPr lang="de-DE">
                <a:ea typeface="+mj-lt"/>
                <a:cs typeface="+mj-lt"/>
              </a:rPr>
            </a:br>
            <a:r>
              <a:rPr lang="de-DE">
                <a:solidFill>
                  <a:srgbClr val="5C6971"/>
                </a:solidFill>
                <a:ea typeface="+mj-lt"/>
                <a:cs typeface="+mj-lt"/>
              </a:rPr>
              <a:t>Betriebssysteme</a:t>
            </a:r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6CB8DACB-6068-4B7A-A6E0-EE1B9A8582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2000" y="2526101"/>
            <a:ext cx="8528887" cy="3338123"/>
          </a:xfr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B8163F-5968-490A-A5EF-656EE2C743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F2DC11C-B7C7-4DF7-A64D-D13822393A56}" type="datetime1">
              <a:rPr lang="de-DE"/>
              <a:pPr>
                <a:defRPr/>
              </a:pPr>
              <a:t>17.11.2021</a:t>
            </a:fld>
            <a:endParaRPr lang="de-DE" sz="140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AF5D4BF-74BC-427E-8262-2D3998F6D91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/>
              <a:t>Seite </a:t>
            </a:r>
            <a:fld id="{D3FD59BA-9FF9-4C80-AC0B-3C94F7133BB4}" type="slidenum">
              <a:rPr lang="de-DE" altLang="de-DE"/>
              <a:pPr/>
              <a:t>11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9733128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819D4E2-525E-4C06-AE5F-CFC5ECCE57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>
                <a:cs typeface="Arial"/>
              </a:rPr>
              <a:t>Software</a:t>
            </a:r>
            <a:br>
              <a:rPr lang="de-DE">
                <a:cs typeface="Arial"/>
              </a:rPr>
            </a:br>
            <a:r>
              <a:rPr lang="de-DE">
                <a:solidFill>
                  <a:srgbClr val="5C6971"/>
                </a:solidFill>
                <a:cs typeface="Arial"/>
              </a:rPr>
              <a:t>Remote Management</a:t>
            </a:r>
            <a:endParaRPr lang="de-DE">
              <a:solidFill>
                <a:srgbClr val="5C6971"/>
              </a:solidFill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E69C753-12DA-47E5-9D64-E19CCDA7A6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/>
              <a:buChar char="•"/>
            </a:pPr>
            <a:r>
              <a:rPr lang="de-DE">
                <a:cs typeface="Arial"/>
              </a:rPr>
              <a:t>Direkter Zugriff auf HPC oft nicht möglich</a:t>
            </a:r>
            <a:endParaRPr lang="en-US"/>
          </a:p>
          <a:p>
            <a:pPr>
              <a:buFont typeface="Arial"/>
              <a:buChar char="•"/>
            </a:pPr>
            <a:r>
              <a:rPr lang="de-DE">
                <a:cs typeface="Arial"/>
              </a:rPr>
              <a:t>z.B. Administration und Überwachung </a:t>
            </a:r>
            <a:r>
              <a:rPr lang="de-DE">
                <a:cs typeface="Arial"/>
                <a:sym typeface="Wingdings" panose="05000000000000000000" pitchFamily="2" charset="2"/>
              </a:rPr>
              <a:t></a:t>
            </a:r>
            <a:r>
              <a:rPr lang="de-DE">
                <a:cs typeface="Arial"/>
              </a:rPr>
              <a:t> Remote Management</a:t>
            </a:r>
          </a:p>
          <a:p>
            <a:pPr>
              <a:buFont typeface="Arial"/>
              <a:buChar char="•"/>
            </a:pPr>
            <a:r>
              <a:rPr lang="de-DE">
                <a:cs typeface="Arial"/>
              </a:rPr>
              <a:t>Beispiel: IPMI (</a:t>
            </a:r>
            <a:r>
              <a:rPr lang="de-DE">
                <a:ea typeface="+mn-lt"/>
                <a:cs typeface="+mn-lt"/>
              </a:rPr>
              <a:t>Intelligent Plattform Management Interface</a:t>
            </a:r>
            <a:r>
              <a:rPr lang="de-DE">
                <a:cs typeface="Arial"/>
              </a:rPr>
              <a:t>)</a:t>
            </a:r>
            <a:br>
              <a:rPr lang="de-DE">
                <a:cs typeface="Arial"/>
              </a:rPr>
            </a:br>
            <a:endParaRPr lang="de-DE">
              <a:cs typeface="Arial"/>
            </a:endParaRPr>
          </a:p>
          <a:p>
            <a:pPr>
              <a:buFont typeface="Arial"/>
              <a:buChar char="•"/>
            </a:pPr>
            <a:r>
              <a:rPr lang="de-DE">
                <a:cs typeface="Arial"/>
              </a:rPr>
              <a:t>HPC oft von mehreren Forschern genutzt</a:t>
            </a:r>
          </a:p>
          <a:p>
            <a:pPr marL="741045" lvl="1" indent="-283845">
              <a:buFont typeface="Arial"/>
              <a:buChar char="•"/>
            </a:pPr>
            <a:r>
              <a:rPr lang="de-DE">
                <a:solidFill>
                  <a:srgbClr val="5C6971"/>
                </a:solidFill>
                <a:cs typeface="Arial"/>
              </a:rPr>
              <a:t>Nicht jeder Nutzer hat die gleichen Rechte </a:t>
            </a:r>
            <a:r>
              <a:rPr lang="de-DE">
                <a:solidFill>
                  <a:srgbClr val="5C6971"/>
                </a:solidFill>
                <a:cs typeface="Arial"/>
                <a:sym typeface="Wingdings" panose="05000000000000000000" pitchFamily="2" charset="2"/>
              </a:rPr>
              <a:t></a:t>
            </a:r>
            <a:r>
              <a:rPr lang="de-DE">
                <a:solidFill>
                  <a:srgbClr val="5C6971"/>
                </a:solidFill>
                <a:cs typeface="Arial"/>
              </a:rPr>
              <a:t> Authentifizierung wichtig</a:t>
            </a:r>
            <a:br>
              <a:rPr lang="de-DE">
                <a:solidFill>
                  <a:srgbClr val="5C6971"/>
                </a:solidFill>
                <a:cs typeface="Arial"/>
              </a:rPr>
            </a:br>
            <a:endParaRPr lang="de-DE">
              <a:solidFill>
                <a:srgbClr val="5C6971"/>
              </a:solidFill>
              <a:cs typeface="Arial"/>
            </a:endParaRPr>
          </a:p>
          <a:p>
            <a:pPr>
              <a:buFont typeface="Arial"/>
              <a:buChar char="•"/>
            </a:pPr>
            <a:r>
              <a:rPr lang="de-DE">
                <a:cs typeface="Arial"/>
              </a:rPr>
              <a:t>Ressource-Management</a:t>
            </a:r>
          </a:p>
          <a:p>
            <a:pPr marL="741045" lvl="1" indent="-283845">
              <a:buFont typeface="Arial"/>
              <a:buChar char="•"/>
            </a:pPr>
            <a:r>
              <a:rPr lang="de-DE">
                <a:solidFill>
                  <a:srgbClr val="5C6971"/>
                </a:solidFill>
                <a:cs typeface="Arial"/>
              </a:rPr>
              <a:t>Nicht jede Aufgabe braucht volle Leistung des Clusters</a:t>
            </a:r>
          </a:p>
          <a:p>
            <a:pPr marL="741045" lvl="1" indent="-283845">
              <a:buFont typeface="Arial"/>
              <a:buChar char="•"/>
            </a:pPr>
            <a:r>
              <a:rPr lang="de-DE">
                <a:solidFill>
                  <a:srgbClr val="5C6971"/>
                </a:solidFill>
                <a:cs typeface="Arial"/>
              </a:rPr>
              <a:t>Meistens mehrere Jobs gleichzeitig</a:t>
            </a:r>
          </a:p>
          <a:p>
            <a:pPr marL="741045" lvl="1" indent="-283845">
              <a:buFont typeface="Arial"/>
              <a:buChar char="•"/>
            </a:pPr>
            <a:r>
              <a:rPr lang="de-DE">
                <a:solidFill>
                  <a:srgbClr val="5C6971"/>
                </a:solidFill>
                <a:cs typeface="Arial"/>
              </a:rPr>
              <a:t>Muss von Software organisiert werden</a:t>
            </a:r>
          </a:p>
          <a:p>
            <a:pPr>
              <a:buFont typeface="Arial"/>
              <a:buChar char="•"/>
            </a:pPr>
            <a:endParaRPr lang="de-DE">
              <a:cs typeface="Arial"/>
            </a:endParaRP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D7C796E-0153-4A9B-A88E-B4F016040C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F2DC11C-B7C7-4DF7-A64D-D13822393A56}" type="datetime1">
              <a:rPr lang="de-DE"/>
              <a:pPr>
                <a:defRPr/>
              </a:pPr>
              <a:t>17.11.2021</a:t>
            </a:fld>
            <a:endParaRPr lang="de-DE" sz="140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7B27864-C864-4E2A-B83A-650F0DA36B5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/>
              <a:t>Seite </a:t>
            </a:r>
            <a:fld id="{D3FD59BA-9FF9-4C80-AC0B-3C94F7133BB4}" type="slidenum">
              <a:rPr lang="de-DE" altLang="de-DE"/>
              <a:pPr/>
              <a:t>12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1684909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819D4E2-525E-4C06-AE5F-CFC5ECCE57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>
                <a:cs typeface="Arial"/>
              </a:rPr>
              <a:t>Software</a:t>
            </a:r>
            <a:br>
              <a:rPr lang="de-DE">
                <a:cs typeface="Arial"/>
              </a:rPr>
            </a:br>
            <a:r>
              <a:rPr lang="de-DE">
                <a:solidFill>
                  <a:srgbClr val="5C6971"/>
                </a:solidFill>
                <a:cs typeface="Arial"/>
              </a:rPr>
              <a:t>Anwendungen</a:t>
            </a:r>
            <a:endParaRPr lang="de-DE">
              <a:solidFill>
                <a:srgbClr val="5C6971"/>
              </a:solidFill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E69C753-12DA-47E5-9D64-E19CCDA7A6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/>
              <a:buChar char="•"/>
            </a:pPr>
            <a:r>
              <a:rPr lang="de-DE" dirty="0">
                <a:cs typeface="Arial"/>
              </a:rPr>
              <a:t>Forschung: </a:t>
            </a:r>
            <a:endParaRPr lang="en-US" dirty="0">
              <a:cs typeface="Arial"/>
            </a:endParaRPr>
          </a:p>
          <a:p>
            <a:pPr marL="741045" lvl="1" indent="-283845">
              <a:buFont typeface="Arial"/>
              <a:buChar char="•"/>
            </a:pPr>
            <a:r>
              <a:rPr lang="de-DE" dirty="0">
                <a:solidFill>
                  <a:srgbClr val="5C6971"/>
                </a:solidFill>
                <a:cs typeface="Arial"/>
              </a:rPr>
              <a:t>Quantenphysik</a:t>
            </a:r>
            <a:endParaRPr lang="en-US" dirty="0">
              <a:solidFill>
                <a:srgbClr val="5C6971"/>
              </a:solidFill>
              <a:cs typeface="Arial"/>
            </a:endParaRPr>
          </a:p>
          <a:p>
            <a:pPr marL="741045" lvl="1" indent="-283845">
              <a:buFont typeface="Arial"/>
              <a:buChar char="•"/>
            </a:pPr>
            <a:r>
              <a:rPr lang="de-DE" dirty="0">
                <a:solidFill>
                  <a:srgbClr val="5C6971"/>
                </a:solidFill>
                <a:cs typeface="Arial"/>
              </a:rPr>
              <a:t>Wettervorhersagen</a:t>
            </a:r>
            <a:br>
              <a:rPr lang="de-DE" dirty="0">
                <a:solidFill>
                  <a:srgbClr val="5C6971"/>
                </a:solidFill>
                <a:cs typeface="Arial"/>
              </a:rPr>
            </a:br>
            <a:endParaRPr lang="en-US">
              <a:solidFill>
                <a:srgbClr val="5C6971"/>
              </a:solidFill>
              <a:cs typeface="Arial"/>
            </a:endParaRPr>
          </a:p>
          <a:p>
            <a:pPr>
              <a:buFont typeface="Arial"/>
              <a:buChar char="•"/>
            </a:pPr>
            <a:r>
              <a:rPr lang="de-DE" dirty="0">
                <a:cs typeface="Arial"/>
              </a:rPr>
              <a:t>Militär:</a:t>
            </a:r>
          </a:p>
          <a:p>
            <a:pPr marL="741045" lvl="1" indent="-283845">
              <a:buFont typeface="Arial"/>
              <a:buChar char="•"/>
            </a:pPr>
            <a:r>
              <a:rPr lang="de-DE" dirty="0">
                <a:solidFill>
                  <a:srgbClr val="5C6971"/>
                </a:solidFill>
                <a:cs typeface="Arial"/>
              </a:rPr>
              <a:t>Atomwaffen</a:t>
            </a:r>
            <a:br>
              <a:rPr lang="de-DE" dirty="0">
                <a:solidFill>
                  <a:srgbClr val="5C6971"/>
                </a:solidFill>
                <a:cs typeface="Arial"/>
              </a:rPr>
            </a:br>
            <a:endParaRPr lang="de-DE">
              <a:solidFill>
                <a:srgbClr val="5C6971"/>
              </a:solidFill>
            </a:endParaRPr>
          </a:p>
          <a:p>
            <a:pPr>
              <a:buFont typeface="Arial"/>
              <a:buChar char="•"/>
            </a:pPr>
            <a:r>
              <a:rPr lang="de-DE" dirty="0">
                <a:cs typeface="Arial"/>
              </a:rPr>
              <a:t>Industrie:</a:t>
            </a:r>
          </a:p>
          <a:p>
            <a:pPr marL="741045" lvl="1" indent="-283845">
              <a:buFont typeface="Arial"/>
              <a:buChar char="•"/>
            </a:pPr>
            <a:r>
              <a:rPr lang="de-DE" dirty="0">
                <a:solidFill>
                  <a:srgbClr val="5C6971"/>
                </a:solidFill>
                <a:cs typeface="Arial"/>
              </a:rPr>
              <a:t>Öl- und Gasförderung</a:t>
            </a:r>
            <a:endParaRPr lang="de-DE" dirty="0">
              <a:solidFill>
                <a:srgbClr val="5C6971"/>
              </a:solidFill>
            </a:endParaRPr>
          </a:p>
          <a:p>
            <a:pPr marL="741045" lvl="1" indent="-283845">
              <a:buFont typeface="Arial"/>
              <a:buChar char="•"/>
            </a:pPr>
            <a:endParaRPr lang="de-DE">
              <a:solidFill>
                <a:srgbClr val="5C6971"/>
              </a:solidFill>
              <a:cs typeface="Arial"/>
            </a:endParaRP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D7C796E-0153-4A9B-A88E-B4F016040C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F2DC11C-B7C7-4DF7-A64D-D13822393A56}" type="datetime1">
              <a:rPr lang="de-DE"/>
              <a:pPr>
                <a:defRPr/>
              </a:pPr>
              <a:t>17.11.2021</a:t>
            </a:fld>
            <a:endParaRPr lang="de-DE" sz="140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7B27864-C864-4E2A-B83A-650F0DA36B5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/>
              <a:t>Seite </a:t>
            </a:r>
            <a:fld id="{D3FD59BA-9FF9-4C80-AC0B-3C94F7133BB4}" type="slidenum">
              <a:rPr lang="de-DE" altLang="de-DE"/>
              <a:pPr/>
              <a:t>13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9352682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Datumsplatzhalter 3">
            <a:extLst>
              <a:ext uri="{FF2B5EF4-FFF2-40B4-BE49-F238E27FC236}">
                <a16:creationId xmlns:a16="http://schemas.microsoft.com/office/drawing/2014/main" id="{927709BE-16FA-446C-A1C2-7A365A8E10FE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defTabSz="91281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1281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1281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1281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1281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00E67E89-B2EB-4716-A859-E93CA38D9BCC}" type="datetime1">
              <a:rPr lang="de-DE" altLang="de-DE" smtClean="0">
                <a:solidFill>
                  <a:srgbClr val="5C6971"/>
                </a:solidFill>
              </a:rPr>
              <a:pPr/>
              <a:t>17.11.2021</a:t>
            </a:fld>
            <a:endParaRPr lang="de-DE" altLang="de-DE" sz="1400">
              <a:solidFill>
                <a:srgbClr val="5C6971"/>
              </a:solidFill>
            </a:endParaRPr>
          </a:p>
        </p:txBody>
      </p:sp>
      <p:sp>
        <p:nvSpPr>
          <p:cNvPr id="4099" name="Foliennummernplatzhalter 4">
            <a:extLst>
              <a:ext uri="{FF2B5EF4-FFF2-40B4-BE49-F238E27FC236}">
                <a16:creationId xmlns:a16="http://schemas.microsoft.com/office/drawing/2014/main" id="{4A3DE059-07F4-4D3D-9704-04CBDC7573F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defTabSz="91281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1281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1281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1281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1281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de-DE" altLang="de-DE">
                <a:solidFill>
                  <a:srgbClr val="5C6971"/>
                </a:solidFill>
              </a:rPr>
              <a:t>Seite </a:t>
            </a:r>
            <a:fld id="{A88756B1-32BC-4EDA-B241-72E6BB871C5E}" type="slidenum">
              <a:rPr lang="de-DE" altLang="de-DE">
                <a:solidFill>
                  <a:srgbClr val="5C6971"/>
                </a:solidFill>
              </a:rPr>
              <a:pPr/>
              <a:t>14</a:t>
            </a:fld>
            <a:endParaRPr lang="de-DE" altLang="de-DE">
              <a:solidFill>
                <a:srgbClr val="5C6971"/>
              </a:solidFill>
            </a:endParaRPr>
          </a:p>
        </p:txBody>
      </p:sp>
      <p:sp>
        <p:nvSpPr>
          <p:cNvPr id="4100" name="Rectangle 2">
            <a:extLst>
              <a:ext uri="{FF2B5EF4-FFF2-40B4-BE49-F238E27FC236}">
                <a16:creationId xmlns:a16="http://schemas.microsoft.com/office/drawing/2014/main" id="{45288B34-239D-4846-8656-BC8CC5E55FA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>
                <a:cs typeface="Arial"/>
              </a:rPr>
              <a:t>Ein HPC etwas anschaulicher</a:t>
            </a:r>
            <a:endParaRPr lang="de-DE" altLang="de-DE"/>
          </a:p>
        </p:txBody>
      </p:sp>
      <p:pic>
        <p:nvPicPr>
          <p:cNvPr id="4101" name="Picture 5">
            <a:extLst>
              <a:ext uri="{FF2B5EF4-FFF2-40B4-BE49-F238E27FC236}">
                <a16:creationId xmlns:a16="http://schemas.microsoft.com/office/drawing/2014/main" id="{0C644CAA-80E6-4E96-A288-1E0A6A9D7F5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/>
          <a:srcRect l="-208" t="26989" r="104" b="10608"/>
          <a:stretch/>
        </p:blipFill>
        <p:spPr>
          <a:xfrm>
            <a:off x="609415" y="2554288"/>
            <a:ext cx="8695852" cy="3613893"/>
          </a:xfrm>
          <a:noFill/>
        </p:spPr>
      </p:pic>
      <p:pic>
        <p:nvPicPr>
          <p:cNvPr id="4102" name="Picture 6" descr="Kapitelbalken">
            <a:extLst>
              <a:ext uri="{FF2B5EF4-FFF2-40B4-BE49-F238E27FC236}">
                <a16:creationId xmlns:a16="http://schemas.microsoft.com/office/drawing/2014/main" id="{BD068F96-F39B-4479-8032-A59E262130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63" y="1524000"/>
            <a:ext cx="9683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37053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819D4E2-525E-4C06-AE5F-CFC5ECCE57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>
                <a:ea typeface="+mj-lt"/>
                <a:cs typeface="+mj-lt"/>
              </a:rPr>
              <a:t>Ein HPC etwas anschaulicher</a:t>
            </a:r>
          </a:p>
          <a:p>
            <a:r>
              <a:rPr lang="de-DE">
                <a:solidFill>
                  <a:srgbClr val="5C6971"/>
                </a:solidFill>
                <a:cs typeface="Arial"/>
              </a:rPr>
              <a:t>Oracle Raspberry Pi Cluster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E69C753-12DA-47E5-9D64-E19CCDA7A6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/>
              <a:buChar char="•"/>
            </a:pPr>
            <a:r>
              <a:rPr lang="de-DE">
                <a:cs typeface="Arial"/>
              </a:rPr>
              <a:t>1060 Raspberry Pi 3B+</a:t>
            </a:r>
            <a:endParaRPr lang="en-US">
              <a:cs typeface="Arial"/>
            </a:endParaRPr>
          </a:p>
          <a:p>
            <a:pPr>
              <a:buFont typeface="Arial"/>
              <a:buChar char="•"/>
            </a:pPr>
            <a:r>
              <a:rPr lang="de-DE">
                <a:cs typeface="Arial"/>
              </a:rPr>
              <a:t>Oracle Linux (Netzwerk-Boot)</a:t>
            </a:r>
            <a:endParaRPr lang="en-US">
              <a:cs typeface="Arial"/>
            </a:endParaRPr>
          </a:p>
          <a:p>
            <a:pPr>
              <a:buFont typeface="Arial"/>
              <a:buChar char="•"/>
            </a:pPr>
            <a:r>
              <a:rPr lang="de-DE">
                <a:cs typeface="Arial"/>
              </a:rPr>
              <a:t>Im Vergleich zu anderen Clustern wenig Effizient</a:t>
            </a:r>
          </a:p>
          <a:p>
            <a:pPr marL="741045" lvl="1" indent="-283845">
              <a:buFont typeface="Arial"/>
              <a:buChar char="•"/>
            </a:pPr>
            <a:r>
              <a:rPr lang="de-DE">
                <a:solidFill>
                  <a:srgbClr val="5C6971"/>
                </a:solidFill>
                <a:cs typeface="Arial"/>
              </a:rPr>
              <a:t>Hoher Stromverbrauch</a:t>
            </a:r>
          </a:p>
          <a:p>
            <a:pPr marL="741045" lvl="1" indent="-283845">
              <a:buFont typeface="Arial"/>
              <a:buChar char="•"/>
            </a:pPr>
            <a:r>
              <a:rPr lang="de-DE">
                <a:solidFill>
                  <a:srgbClr val="5C6971"/>
                </a:solidFill>
                <a:cs typeface="Arial"/>
              </a:rPr>
              <a:t>Wenig Leistung</a:t>
            </a:r>
            <a:endParaRPr lang="de-DE"/>
          </a:p>
          <a:p>
            <a:pPr>
              <a:buFont typeface="Arial"/>
              <a:buChar char="•"/>
            </a:pPr>
            <a:r>
              <a:rPr lang="de-DE">
                <a:cs typeface="Arial"/>
              </a:rPr>
              <a:t>Management und Netzwerk-Boot wird von </a:t>
            </a:r>
            <a:br>
              <a:rPr lang="de-DE">
                <a:cs typeface="Arial"/>
              </a:rPr>
            </a:br>
            <a:r>
              <a:rPr lang="de-DE">
                <a:cs typeface="Arial"/>
              </a:rPr>
              <a:t>Xeon-Server übernommen</a:t>
            </a:r>
          </a:p>
          <a:p>
            <a:pPr marL="741045" lvl="1" indent="-283845">
              <a:buFont typeface="Arial"/>
              <a:buChar char="•"/>
            </a:pPr>
            <a:r>
              <a:rPr lang="de-DE">
                <a:solidFill>
                  <a:srgbClr val="5C6971"/>
                </a:solidFill>
                <a:cs typeface="Arial"/>
              </a:rPr>
              <a:t>SD-Karten müssen nicht mehrmals </a:t>
            </a:r>
            <a:br>
              <a:rPr lang="de-DE">
                <a:solidFill>
                  <a:srgbClr val="5C6971"/>
                </a:solidFill>
                <a:cs typeface="Arial"/>
              </a:rPr>
            </a:br>
            <a:r>
              <a:rPr lang="de-DE" err="1">
                <a:solidFill>
                  <a:srgbClr val="5C6971"/>
                </a:solidFill>
                <a:cs typeface="Arial"/>
              </a:rPr>
              <a:t>geflasht</a:t>
            </a:r>
            <a:r>
              <a:rPr lang="de-DE">
                <a:solidFill>
                  <a:srgbClr val="5C6971"/>
                </a:solidFill>
                <a:cs typeface="Arial"/>
              </a:rPr>
              <a:t> werden</a:t>
            </a:r>
          </a:p>
          <a:p>
            <a:pPr marL="741045" lvl="1" indent="-283845">
              <a:buFont typeface="Arial"/>
              <a:buChar char="•"/>
            </a:pPr>
            <a:r>
              <a:rPr lang="de-DE">
                <a:solidFill>
                  <a:srgbClr val="5C6971"/>
                </a:solidFill>
                <a:cs typeface="Arial"/>
              </a:rPr>
              <a:t>Installation von Software und Updates</a:t>
            </a:r>
            <a:br>
              <a:rPr lang="de-DE">
                <a:solidFill>
                  <a:srgbClr val="5C6971"/>
                </a:solidFill>
                <a:cs typeface="Arial"/>
              </a:rPr>
            </a:br>
            <a:r>
              <a:rPr lang="de-DE">
                <a:solidFill>
                  <a:srgbClr val="5C6971"/>
                </a:solidFill>
                <a:cs typeface="Arial"/>
              </a:rPr>
              <a:t>wird vereinfacht</a:t>
            </a:r>
          </a:p>
          <a:p>
            <a:endParaRPr lang="de-DE">
              <a:cs typeface="Arial"/>
            </a:endParaRP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D7C796E-0153-4A9B-A88E-B4F016040C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F2DC11C-B7C7-4DF7-A64D-D13822393A56}" type="datetime1">
              <a:rPr lang="de-DE"/>
              <a:pPr>
                <a:defRPr/>
              </a:pPr>
              <a:t>17.11.2021</a:t>
            </a:fld>
            <a:endParaRPr lang="de-DE" sz="140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7B27864-C864-4E2A-B83A-650F0DA36B5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/>
              <a:t>Seite </a:t>
            </a:r>
            <a:fld id="{D3FD59BA-9FF9-4C80-AC0B-3C94F7133BB4}" type="slidenum">
              <a:rPr lang="de-DE" altLang="de-DE"/>
              <a:pPr/>
              <a:t>15</a:t>
            </a:fld>
            <a:endParaRPr lang="de-DE" altLang="de-DE"/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7D0558C5-E121-45AF-99E8-CE6320255A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8998" y="3430355"/>
            <a:ext cx="3711133" cy="2780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39288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Datumsplatzhalter 3">
            <a:extLst>
              <a:ext uri="{FF2B5EF4-FFF2-40B4-BE49-F238E27FC236}">
                <a16:creationId xmlns:a16="http://schemas.microsoft.com/office/drawing/2014/main" id="{927709BE-16FA-446C-A1C2-7A365A8E10FE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defTabSz="91281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1281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1281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1281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1281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00E67E89-B2EB-4716-A859-E93CA38D9BCC}" type="datetime1">
              <a:rPr lang="de-DE" altLang="de-DE" smtClean="0">
                <a:solidFill>
                  <a:srgbClr val="5C6971"/>
                </a:solidFill>
              </a:rPr>
              <a:pPr/>
              <a:t>17.11.2021</a:t>
            </a:fld>
            <a:endParaRPr lang="de-DE" altLang="de-DE" sz="1400">
              <a:solidFill>
                <a:srgbClr val="5C6971"/>
              </a:solidFill>
            </a:endParaRPr>
          </a:p>
        </p:txBody>
      </p:sp>
      <p:sp>
        <p:nvSpPr>
          <p:cNvPr id="4099" name="Foliennummernplatzhalter 4">
            <a:extLst>
              <a:ext uri="{FF2B5EF4-FFF2-40B4-BE49-F238E27FC236}">
                <a16:creationId xmlns:a16="http://schemas.microsoft.com/office/drawing/2014/main" id="{4A3DE059-07F4-4D3D-9704-04CBDC7573F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defTabSz="91281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1281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1281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1281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1281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de-DE" altLang="de-DE">
                <a:solidFill>
                  <a:srgbClr val="5C6971"/>
                </a:solidFill>
              </a:rPr>
              <a:t>Seite </a:t>
            </a:r>
            <a:fld id="{A88756B1-32BC-4EDA-B241-72E6BB871C5E}" type="slidenum">
              <a:rPr lang="de-DE" altLang="de-DE">
                <a:solidFill>
                  <a:srgbClr val="5C6971"/>
                </a:solidFill>
              </a:rPr>
              <a:pPr/>
              <a:t>16</a:t>
            </a:fld>
            <a:endParaRPr lang="de-DE" altLang="de-DE">
              <a:solidFill>
                <a:srgbClr val="5C6971"/>
              </a:solidFill>
            </a:endParaRPr>
          </a:p>
        </p:txBody>
      </p:sp>
      <p:sp>
        <p:nvSpPr>
          <p:cNvPr id="4100" name="Rectangle 2">
            <a:extLst>
              <a:ext uri="{FF2B5EF4-FFF2-40B4-BE49-F238E27FC236}">
                <a16:creationId xmlns:a16="http://schemas.microsoft.com/office/drawing/2014/main" id="{45288B34-239D-4846-8656-BC8CC5E55FA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>
                <a:cs typeface="Arial"/>
              </a:rPr>
              <a:t>Vor- und Nachteile</a:t>
            </a:r>
            <a:endParaRPr lang="de-DE" altLang="de-DE"/>
          </a:p>
        </p:txBody>
      </p:sp>
      <p:pic>
        <p:nvPicPr>
          <p:cNvPr id="4101" name="Picture 5" descr="Ein Bild, das Text, drinnen enthält.&#10;&#10;Beschreibung automatisch generiert.">
            <a:extLst>
              <a:ext uri="{FF2B5EF4-FFF2-40B4-BE49-F238E27FC236}">
                <a16:creationId xmlns:a16="http://schemas.microsoft.com/office/drawing/2014/main" id="{0C644CAA-80E6-4E96-A288-1E0A6A9D7F5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t="84" b="84"/>
          <a:stretch>
            <a:fillRect/>
          </a:stretch>
        </p:blipFill>
        <p:spPr>
          <a:xfrm>
            <a:off x="609600" y="2554288"/>
            <a:ext cx="8686800" cy="3617912"/>
          </a:xfrm>
          <a:noFill/>
        </p:spPr>
      </p:pic>
      <p:pic>
        <p:nvPicPr>
          <p:cNvPr id="4102" name="Picture 6" descr="Kapitelbalken">
            <a:extLst>
              <a:ext uri="{FF2B5EF4-FFF2-40B4-BE49-F238E27FC236}">
                <a16:creationId xmlns:a16="http://schemas.microsoft.com/office/drawing/2014/main" id="{BD068F96-F39B-4479-8032-A59E262130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63" y="1524000"/>
            <a:ext cx="9683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97585517-0274-4E9F-9EDA-851126476EB3}"/>
              </a:ext>
            </a:extLst>
          </p:cNvPr>
          <p:cNvSpPr txBox="1"/>
          <p:nvPr/>
        </p:nvSpPr>
        <p:spPr>
          <a:xfrm>
            <a:off x="613888" y="5909309"/>
            <a:ext cx="2477324" cy="2616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de-DE" sz="1100">
                <a:latin typeface="Arial"/>
                <a:ea typeface="ＭＳ Ｐゴシック"/>
                <a:cs typeface="Arial"/>
              </a:rPr>
              <a:t>Bild: Cray XC40 in Stuttgart</a:t>
            </a:r>
            <a:endParaRPr lang="de-DE" sz="110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942127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4555FA-440B-47F8-B44C-B73AB5D568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>
                <a:cs typeface="Arial"/>
              </a:rPr>
              <a:t>Vor- und Nachteile</a:t>
            </a:r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6A35605-9894-445E-B253-C32427E5C0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/>
            <a:r>
              <a:rPr lang="de-DE" sz="2000">
                <a:cs typeface="Arial"/>
              </a:rPr>
              <a:t>Vorteile:</a:t>
            </a:r>
          </a:p>
          <a:p>
            <a:pPr>
              <a:buFont typeface="Arial"/>
              <a:buChar char="•"/>
            </a:pPr>
            <a:r>
              <a:rPr lang="de-DE">
                <a:cs typeface="Arial"/>
              </a:rPr>
              <a:t>Geringere Kosten</a:t>
            </a:r>
          </a:p>
          <a:p>
            <a:pPr>
              <a:buFont typeface="Arial"/>
              <a:buChar char="•"/>
            </a:pPr>
            <a:r>
              <a:rPr lang="de-DE">
                <a:cs typeface="Arial"/>
              </a:rPr>
              <a:t>Rechenleistung</a:t>
            </a:r>
          </a:p>
          <a:p>
            <a:pPr>
              <a:buFont typeface="Arial"/>
              <a:buChar char="•"/>
            </a:pPr>
            <a:r>
              <a:rPr lang="de-DE">
                <a:cs typeface="Arial"/>
              </a:rPr>
              <a:t>Skalierbarkeit</a:t>
            </a:r>
          </a:p>
          <a:p>
            <a:pPr>
              <a:buFont typeface="Arial"/>
              <a:buChar char="•"/>
            </a:pPr>
            <a:r>
              <a:rPr lang="de-DE">
                <a:cs typeface="Arial"/>
              </a:rPr>
              <a:t>Verbesserte Netzwerktechnologie</a:t>
            </a:r>
          </a:p>
          <a:p>
            <a:pPr>
              <a:buFont typeface="Arial"/>
              <a:buChar char="•"/>
            </a:pPr>
            <a:r>
              <a:rPr lang="de-DE" err="1">
                <a:cs typeface="Arial"/>
              </a:rPr>
              <a:t>Availability</a:t>
            </a:r>
            <a:endParaRPr lang="de-DE">
              <a:cs typeface="Arial"/>
            </a:endParaRPr>
          </a:p>
          <a:p>
            <a:pPr>
              <a:buFont typeface="Arial"/>
              <a:buChar char="•"/>
            </a:pPr>
            <a:endParaRPr lang="de-DE">
              <a:cs typeface="Arial"/>
            </a:endParaRPr>
          </a:p>
          <a:p>
            <a:pPr marL="0" indent="0"/>
            <a:r>
              <a:rPr lang="de-DE" sz="2000">
                <a:cs typeface="Arial"/>
              </a:rPr>
              <a:t>Nachteile:</a:t>
            </a:r>
            <a:endParaRPr lang="de-DE">
              <a:cs typeface="Arial"/>
            </a:endParaRPr>
          </a:p>
          <a:p>
            <a:pPr>
              <a:buFont typeface="Arial"/>
              <a:buChar char="•"/>
            </a:pPr>
            <a:r>
              <a:rPr lang="de-DE">
                <a:cs typeface="Arial"/>
              </a:rPr>
              <a:t>Zum Teil hohe Latenzzeiten</a:t>
            </a:r>
          </a:p>
          <a:p>
            <a:endParaRPr lang="de-DE">
              <a:cs typeface="Arial"/>
            </a:endParaRP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5797F8E-2441-4772-ABC8-56D5069D77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F2DC11C-B7C7-4DF7-A64D-D13822393A56}" type="datetime1">
              <a:rPr lang="de-DE"/>
              <a:pPr>
                <a:defRPr/>
              </a:pPr>
              <a:t>17.11.2021</a:t>
            </a:fld>
            <a:endParaRPr lang="de-DE" sz="140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FE4A46D5-F661-4E96-A5BC-8F0FDDABECD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/>
              <a:t>Seite </a:t>
            </a:r>
            <a:fld id="{D3FD59BA-9FF9-4C80-AC0B-3C94F7133BB4}" type="slidenum">
              <a:rPr lang="de-DE" altLang="de-DE"/>
              <a:pPr/>
              <a:t>17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9210616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0C6AC66-0528-44BE-8ADD-D419C5FDFB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>
                <a:cs typeface="Arial"/>
              </a:rPr>
              <a:t>Bildquellen</a:t>
            </a:r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A0F6464-DB08-4668-9BE0-17A6CB1230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sz="1200" dirty="0">
                <a:ea typeface="+mn-lt"/>
                <a:cs typeface="+mn-lt"/>
                <a:hlinkClick r:id="rId2"/>
              </a:rPr>
              <a:t>https://s3.i-micronews.com/uploads/2020/06/AR-2000x0-c-default.jpg</a:t>
            </a:r>
            <a:endParaRPr lang="de-DE" sz="1200" dirty="0">
              <a:ea typeface="+mn-lt"/>
              <a:cs typeface="+mn-lt"/>
            </a:endParaRPr>
          </a:p>
          <a:p>
            <a:r>
              <a:rPr lang="de-DE" sz="1200" dirty="0">
                <a:ea typeface="+mn-lt"/>
                <a:cs typeface="+mn-lt"/>
                <a:hlinkClick r:id="rId3"/>
              </a:rPr>
              <a:t>https://img.alicdn.com/tfs/TB13x96GY9YBuNjy0FgXXcxcXXa-1530-1140.png</a:t>
            </a:r>
            <a:endParaRPr lang="de-DE" sz="1200" dirty="0">
              <a:cs typeface="Arial"/>
            </a:endParaRPr>
          </a:p>
          <a:p>
            <a:r>
              <a:rPr lang="de-DE" sz="1200" dirty="0">
                <a:ea typeface="+mn-lt"/>
                <a:cs typeface="+mn-lt"/>
                <a:hlinkClick r:id="rId4"/>
              </a:rPr>
              <a:t>https://upload.wikimedia.org/wikipedia/commons/thumb/7/7a/High_Performance_Computing_Center_Stuttgart_HLRS_2015_10_Cray_XC40_Hazel_Hen.jpg/1920px-High_Performance_Computing_Center_Stuttgart_ HLRS_2015_10_Cray _XC40_Hazel_Hen.jpg</a:t>
            </a:r>
            <a:endParaRPr lang="de-DE" sz="1200" dirty="0">
              <a:cs typeface="Arial"/>
            </a:endParaRPr>
          </a:p>
          <a:p>
            <a:r>
              <a:rPr lang="de-DE" sz="1200" dirty="0">
                <a:ea typeface="+mn-lt"/>
                <a:cs typeface="+mn-lt"/>
                <a:hlinkClick r:id="rId5"/>
              </a:rPr>
              <a:t>https://www.raspberrypi.com/app/uploads/2021/03/oracle-1.jpg</a:t>
            </a:r>
            <a:endParaRPr lang="de-DE" sz="1200" dirty="0">
              <a:cs typeface="Arial"/>
            </a:endParaRPr>
          </a:p>
          <a:p>
            <a:r>
              <a:rPr lang="de-DE" sz="1200" dirty="0">
                <a:ea typeface="+mn-lt"/>
                <a:cs typeface="+mn-lt"/>
                <a:hlinkClick r:id="rId6"/>
              </a:rPr>
              <a:t>https://blogs.oracle.com/content/published/api/v1.1/assets/CONT38818EBFDFE34E3984ED5702BF8D9C8F/native?cb=_cache_97ed&amp;channelToken=f391c0a8c1314d7a85dd0e05bfac9ab0</a:t>
            </a:r>
            <a:endParaRPr lang="de-DE" dirty="0">
              <a:ea typeface="ＭＳ Ｐゴシック"/>
              <a:cs typeface="+mn-lt"/>
            </a:endParaRPr>
          </a:p>
          <a:p>
            <a:r>
              <a:rPr lang="de-DE" sz="1200" dirty="0">
                <a:ea typeface="+mn-lt"/>
                <a:cs typeface="+mn-lt"/>
                <a:hlinkClick r:id="rId7"/>
              </a:rPr>
              <a:t>https://upload.wikimedia.org/wikipedia/commons/0/0d/Operating_systems_used_on_top_500_supercomputers.svg</a:t>
            </a:r>
            <a:endParaRPr lang="de-DE" dirty="0">
              <a:cs typeface="Arial"/>
            </a:endParaRPr>
          </a:p>
          <a:p>
            <a:r>
              <a:rPr lang="de-DE" sz="1200" dirty="0">
                <a:ea typeface="+mn-lt"/>
                <a:cs typeface="+mn-lt"/>
                <a:hlinkClick r:id="rId8"/>
              </a:rPr>
              <a:t>https://hpc.rtu.lv/hpc/introduction-to-hpc/?lang=en</a:t>
            </a:r>
            <a:endParaRPr lang="de-DE" dirty="0">
              <a:ea typeface="ＭＳ Ｐゴシック"/>
              <a:cs typeface="+mn-lt"/>
            </a:endParaRPr>
          </a:p>
          <a:p>
            <a:r>
              <a:rPr lang="de-DE" sz="1200" dirty="0">
                <a:ea typeface="+mn-lt"/>
                <a:cs typeface="+mn-lt"/>
                <a:hlinkClick r:id="rId9"/>
              </a:rPr>
              <a:t>https://docs.oracle.com/cd/A91202_01/901_doc/rac.901/a89867/pshwarch.htm</a:t>
            </a:r>
            <a:endParaRPr lang="de-DE">
              <a:cs typeface="Arial"/>
            </a:endParaRPr>
          </a:p>
          <a:p>
            <a:r>
              <a:rPr lang="de-DE" sz="1200" dirty="0">
                <a:ea typeface="+mn-lt"/>
                <a:cs typeface="+mn-lt"/>
                <a:hlinkClick r:id="rId10"/>
              </a:rPr>
              <a:t>https://www.cs.usask.ca/~spiteri/M314/notes/HPC1.pdf</a:t>
            </a:r>
            <a:endParaRPr lang="de-DE"/>
          </a:p>
          <a:p>
            <a:endParaRPr lang="de-DE" sz="1200" dirty="0">
              <a:ea typeface="+mn-lt"/>
              <a:cs typeface="+mn-lt"/>
            </a:endParaRPr>
          </a:p>
          <a:p>
            <a:endParaRPr lang="de-DE" sz="1200">
              <a:ea typeface="+mn-lt"/>
              <a:cs typeface="+mn-lt"/>
            </a:endParaRPr>
          </a:p>
          <a:p>
            <a:endParaRPr lang="de-DE" sz="1200">
              <a:ea typeface="+mn-lt"/>
              <a:cs typeface="+mn-lt"/>
            </a:endParaRP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5297495-DADD-44EF-9352-46757073F3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F2DC11C-B7C7-4DF7-A64D-D13822393A56}" type="datetime1">
              <a:rPr lang="de-DE"/>
              <a:pPr>
                <a:defRPr/>
              </a:pPr>
              <a:t>17.11.2021</a:t>
            </a:fld>
            <a:endParaRPr lang="de-DE" sz="140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FE8C5DA2-1B01-473A-A999-3E562F37543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/>
              <a:t>Seite </a:t>
            </a:r>
            <a:fld id="{D3FD59BA-9FF9-4C80-AC0B-3C94F7133BB4}" type="slidenum">
              <a:rPr lang="de-DE" altLang="de-DE"/>
              <a:pPr/>
              <a:t>18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6585697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1E6A38C-083A-4A00-AF27-781297DF12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>
                <a:cs typeface="Arial"/>
              </a:rPr>
              <a:t>Quellen</a:t>
            </a:r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61B94B3-C60B-45A1-A982-1E1D0797D0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sz="1200">
                <a:ea typeface="+mn-lt"/>
                <a:cs typeface="+mn-lt"/>
                <a:hlinkClick r:id="rId2"/>
              </a:rPr>
              <a:t>https://blogs.oracle.com/developers/post/building-the-worlds-largest-raspberry-pi-cluster</a:t>
            </a:r>
            <a:endParaRPr lang="de-DE" sz="1200">
              <a:ea typeface="+mn-lt"/>
              <a:cs typeface="+mn-lt"/>
            </a:endParaRPr>
          </a:p>
          <a:p>
            <a:r>
              <a:rPr lang="de-DE" sz="1200">
                <a:ea typeface="+mn-lt"/>
                <a:cs typeface="+mn-lt"/>
                <a:hlinkClick r:id="rId3"/>
              </a:rPr>
              <a:t>https://www.youtube.com/watch?v=KbVcRQQ9PNw</a:t>
            </a:r>
            <a:endParaRPr lang="de-DE" sz="1200">
              <a:cs typeface="Arial"/>
            </a:endParaRPr>
          </a:p>
          <a:p>
            <a:endParaRPr lang="de-DE" sz="1200">
              <a:cs typeface="Arial"/>
            </a:endParaRP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75DAC9C-D104-475A-9081-AE81FE5D5D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F2DC11C-B7C7-4DF7-A64D-D13822393A56}" type="datetime1">
              <a:rPr lang="de-DE"/>
              <a:pPr>
                <a:defRPr/>
              </a:pPr>
              <a:t>17.11.2021</a:t>
            </a:fld>
            <a:endParaRPr lang="de-DE" sz="140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4C012C4-C2DB-41C6-AF4C-0090D946735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/>
              <a:t>Seite </a:t>
            </a:r>
            <a:fld id="{D3FD59BA-9FF9-4C80-AC0B-3C94F7133BB4}" type="slidenum">
              <a:rPr lang="de-DE" altLang="de-DE"/>
              <a:pPr/>
              <a:t>19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300368898"/>
      </p:ext>
    </p:extLst>
  </p:cSld>
  <p:clrMapOvr>
    <a:masterClrMapping/>
  </p:clrMapOvr>
</p:sld>
</file>

<file path=ppt/theme/theme1.xml><?xml version="1.0" encoding="utf-8"?>
<a:theme xmlns:a="http://schemas.openxmlformats.org/drawingml/2006/main" name="Leere Präsentation">
  <a:themeElements>
    <a:clrScheme name="Leere Prä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eere Präsentatio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2813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de-DE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2813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de-DE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34" charset="-128"/>
          </a:defRPr>
        </a:defPPr>
      </a:lstStyle>
    </a:lnDef>
  </a:objectDefaults>
  <a:extraClrSchemeLst>
    <a:extraClrScheme>
      <a:clrScheme name="Leere Prä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Application>Microsoft Office PowerPoint</Application>
  <PresentationFormat>A4 Paper (210x297 mm)</PresentationFormat>
  <Slides>19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Leere Präsentation</vt:lpstr>
      <vt:lpstr>High Performance Cluster</vt:lpstr>
      <vt:lpstr>Gliederung</vt:lpstr>
      <vt:lpstr>Architektur eines HPC Hardware und Aufbau</vt:lpstr>
      <vt:lpstr>Architektur</vt:lpstr>
      <vt:lpstr>Speicherzugriff  -  Shared Memory</vt:lpstr>
      <vt:lpstr>Speicherzugriff  -  Distributed Memory</vt:lpstr>
      <vt:lpstr>Speicherzugriff  -  Distributed Shared Memory</vt:lpstr>
      <vt:lpstr>Massenspeicher</vt:lpstr>
      <vt:lpstr>Software Betriebssystem, Remote-Management und Anwendungen</vt:lpstr>
      <vt:lpstr>Software Betriebssysteme</vt:lpstr>
      <vt:lpstr>Software Betriebssysteme</vt:lpstr>
      <vt:lpstr>Software Remote Management</vt:lpstr>
      <vt:lpstr>Software Anwendungen</vt:lpstr>
      <vt:lpstr>Ein HPC etwas anschaulicher</vt:lpstr>
      <vt:lpstr>Ein HPC etwas anschaulicher Oracle Raspberry Pi Cluster</vt:lpstr>
      <vt:lpstr>Vor- und Nachteile</vt:lpstr>
      <vt:lpstr>Vor- und Nachteile</vt:lpstr>
      <vt:lpstr>Bildquellen</vt:lpstr>
      <vt:lpstr>Quellen</vt:lpstr>
    </vt:vector>
  </TitlesOfParts>
  <Company>Andreas Jung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Ziegler, Heike</dc:creator>
  <cp:revision>30</cp:revision>
  <cp:lastPrinted>2009-06-16T07:45:26Z</cp:lastPrinted>
  <dcterms:modified xsi:type="dcterms:W3CDTF">2021-11-17T12:24:53Z</dcterms:modified>
</cp:coreProperties>
</file>