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0" r:id="rId2"/>
    <p:sldId id="265" r:id="rId3"/>
    <p:sldId id="274" r:id="rId4"/>
    <p:sldId id="275" r:id="rId5"/>
    <p:sldId id="276" r:id="rId6"/>
    <p:sldId id="284" r:id="rId7"/>
    <p:sldId id="280" r:id="rId8"/>
    <p:sldId id="281" r:id="rId9"/>
    <p:sldId id="277" r:id="rId10"/>
    <p:sldId id="283" r:id="rId11"/>
    <p:sldId id="282" r:id="rId12"/>
    <p:sldId id="278" r:id="rId13"/>
    <p:sldId id="279" r:id="rId14"/>
    <p:sldId id="273" r:id="rId15"/>
  </p:sldIdLst>
  <p:sldSz cx="9906000" cy="6858000" type="A4"/>
  <p:notesSz cx="6858000" cy="9144000"/>
  <p:defaultTextStyle>
    <a:defPPr>
      <a:defRPr lang="de-DE"/>
    </a:defPPr>
    <a:lvl1pPr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">
          <p15:clr>
            <a:srgbClr val="A4A3A4"/>
          </p15:clr>
        </p15:guide>
        <p15:guide id="2" pos="4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6971"/>
    <a:srgbClr val="999999"/>
    <a:srgbClr val="E2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4F14ED-3B06-FE0F-1065-63BA0CE93840}" v="757" dt="2021-11-08T09:44:04.044"/>
    <p1510:client id="{BE41C36F-4A6D-4209-A286-7EC7AFFD77DF}" v="26" dt="2021-11-08T16:32:43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536"/>
        <p:guide pos="480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8E30009-EFF8-4A10-8F4E-CD7CD068EA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A3B613F-A0E7-48B1-9502-6690152467D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9C01463C-841E-4EC3-A3C1-E9667E741A7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9EF5EFCF-8259-4DE7-9525-750D10F821C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4246EF06-BBF9-4EF4-961F-AFD46EED537D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5627C77-F703-4FD5-BA99-F9815A50A53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DCC4AC7-8A11-42D5-956E-7F60C77EC56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57E572CE-C6D8-47E6-8B1F-D985A69E63F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B5E6771A-4821-430A-AEE0-BC4CDD88FEB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FEFF7DB-549D-4900-BB3F-707670EA704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3C7A352-6AC3-467B-B068-D0567B9C7E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6E457798-70AE-4624-A288-8EB2360DC0F7}" type="slidenum">
              <a:rPr lang="de-DE" altLang="de-DE"/>
              <a:pPr/>
              <a:t>‹#›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3" descr="Streifen_Titelmaster">
            <a:extLst>
              <a:ext uri="{FF2B5EF4-FFF2-40B4-BE49-F238E27FC236}">
                <a16:creationId xmlns:a16="http://schemas.microsoft.com/office/drawing/2014/main" id="{60520F70-1A12-40F4-8B39-08AECC2597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0600"/>
            <a:ext cx="990600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4">
            <a:extLst>
              <a:ext uri="{FF2B5EF4-FFF2-40B4-BE49-F238E27FC236}">
                <a16:creationId xmlns:a16="http://schemas.microsoft.com/office/drawing/2014/main" id="{F261F60F-CDBF-4340-9A7B-A653B5B72C4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5434013"/>
            <a:ext cx="99060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67367" tIns="33683" rIns="67367" bIns="33683">
            <a:spAutoFit/>
          </a:bodyPr>
          <a:lstStyle>
            <a:lvl1pPr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6731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6731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</a:pPr>
            <a:r>
              <a:rPr lang="de-DE" altLang="de-DE" sz="2000" b="1">
                <a:solidFill>
                  <a:schemeClr val="bg1"/>
                </a:solidFill>
              </a:rPr>
              <a:t>www.dhbw-stuttgart.de </a:t>
            </a:r>
          </a:p>
        </p:txBody>
      </p:sp>
      <p:pic>
        <p:nvPicPr>
          <p:cNvPr id="6" name="Picture 32" descr="DHBW_d_Stuttgart_Folienmaster_RGB_090615">
            <a:extLst>
              <a:ext uri="{FF2B5EF4-FFF2-40B4-BE49-F238E27FC236}">
                <a16:creationId xmlns:a16="http://schemas.microsoft.com/office/drawing/2014/main" id="{70B1B5C5-72DB-4D61-85D1-BA2D53D02C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9250"/>
            <a:ext cx="4519613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2" name="Rectangle 40"/>
          <p:cNvSpPr>
            <a:spLocks noGrp="1" noChangeArrowheads="1"/>
          </p:cNvSpPr>
          <p:nvPr>
            <p:ph type="subTitle" idx="1"/>
          </p:nvPr>
        </p:nvSpPr>
        <p:spPr>
          <a:xfrm>
            <a:off x="2141538" y="3716338"/>
            <a:ext cx="7243762" cy="100806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0" indent="0" defTabSz="914400">
              <a:defRPr sz="1500"/>
            </a:lvl1pPr>
          </a:lstStyle>
          <a:p>
            <a:pPr lvl="0"/>
            <a:r>
              <a:rPr lang="de-DE" noProof="0"/>
              <a:t>Veranstaltung | Datum |</a:t>
            </a:r>
          </a:p>
          <a:p>
            <a:pPr lvl="0"/>
            <a:r>
              <a:rPr lang="de-DE" noProof="0"/>
              <a:t>REDNER | Funktion |</a:t>
            </a:r>
          </a:p>
        </p:txBody>
      </p:sp>
      <p:sp>
        <p:nvSpPr>
          <p:cNvPr id="8231" name="Rectangle 39"/>
          <p:cNvSpPr>
            <a:spLocks noGrp="1" noChangeArrowheads="1"/>
          </p:cNvSpPr>
          <p:nvPr>
            <p:ph type="ctrTitle"/>
          </p:nvPr>
        </p:nvSpPr>
        <p:spPr>
          <a:xfrm>
            <a:off x="973138" y="2133600"/>
            <a:ext cx="8420100" cy="147002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4000">
                <a:solidFill>
                  <a:srgbClr val="5C6971"/>
                </a:solidFill>
              </a:defRPr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38131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AAD225-1A66-4B5A-863E-E7BAA74E6A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983033C-744E-4D88-9BBE-7A9C42A9CE3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782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42F944-70B5-45C9-9EA0-75F67A35FD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603F7-D620-4AF5-AD2E-A596D23D8E25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DD56382-FC76-4D2F-973C-6662B5FB98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6E51187F-1B5E-426E-B6F8-A16B0D939CAD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81964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62000" y="2438400"/>
            <a:ext cx="4191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05400" y="2438400"/>
            <a:ext cx="4191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5C5A84-08DD-4EF3-8977-B677F3106E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AB6EA-EAAB-40B8-B737-6A5695FD8C6A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41694B-4D59-4B7D-97A4-E71962A34B6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27B02AAD-6CFF-449E-AE84-EBF2D0F9F292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7725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D2575AD-2E7F-4023-BF22-3CD4D3A78A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C4279-167E-44C0-A09E-29AD40DD079E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6967DB9-B61A-4059-8EF7-01E87D584E7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666CAE08-540A-481C-BC74-FAC061379BCE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4843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D8D0388-8992-42FA-9D1E-70F59EE047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BA563-4A61-42A5-B974-0273A167117C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EA797BF-F2A0-4FF0-849A-01846453D2E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70B87444-B302-439A-9E89-4CA973AD120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9207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7AA3131-84FE-414B-972C-CFCD3FE1C6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A3920-A445-4316-83C9-93926E0E348B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688324C-9A9C-4C89-919C-EA325E1BE88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D745078D-1E5C-4432-9739-6ABE04699856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0273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9D280A-9C4B-4F50-A401-E5C0D085A4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8314E-DD1A-4792-842E-2F877B0DFAAB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DF7930-404A-4FD7-B560-B47589B06F6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0B9898E2-F32C-4201-8DD6-87E60F09B36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37046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D1AD55-6B24-4049-AFE7-05EDF7F8CF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FAD41-C1A5-471B-B7DB-0841C175E597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44657F-CA38-4390-9934-6AE9F513F4F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D8C3A212-E551-4FA4-9D0E-75D0D0106C78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35829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CD12CF-165F-40C0-8F98-012BF8B326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578C9-5866-4BDE-B215-A5E6E1F3DCB4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0CAB206-574C-46B8-AE13-8A4D5859BC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8F0FD776-37A0-4F3A-BDD5-520D1D621DBF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9879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62800" y="1447800"/>
            <a:ext cx="2133600" cy="46482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62000" y="1447800"/>
            <a:ext cx="6248400" cy="46482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7DB329-FF7E-4CE7-A22F-D3F1B4B9D9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3690D-2AFD-4D22-BAEC-B7D33B28BA3F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0DE63FE-1700-44C1-8A8A-53C29112D5A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C61F4BCC-3E65-4310-B62E-B9CBD7E04DC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9951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589F08A-964C-4EF1-9D63-2C58934BB6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1447800"/>
            <a:ext cx="8534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B014E66-8379-4960-9CFE-28CD9EB07A9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00925" y="412750"/>
            <a:ext cx="19716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 algn="r" defTabSz="912813" eaLnBrk="0" hangingPunct="0">
              <a:spcBef>
                <a:spcPct val="0"/>
              </a:spcBef>
              <a:defRPr sz="1200">
                <a:solidFill>
                  <a:srgbClr val="5C6971"/>
                </a:solidFill>
                <a:latin typeface="Arial" charset="0"/>
              </a:defRPr>
            </a:lvl1pPr>
          </a:lstStyle>
          <a:p>
            <a:pPr>
              <a:defRPr/>
            </a:pPr>
            <a:fld id="{EB28EA7F-DD66-4D12-BA4B-66BAD712F648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EABF7DE-DDB8-40FB-AFC2-55501D4E99C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8200" y="6297613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 algn="r" defTabSz="912813" eaLnBrk="0" hangingPunct="0">
              <a:spcBef>
                <a:spcPct val="0"/>
              </a:spcBef>
              <a:defRPr sz="1200">
                <a:solidFill>
                  <a:srgbClr val="5C6971"/>
                </a:solidFill>
              </a:defRPr>
            </a:lvl1pPr>
          </a:lstStyle>
          <a:p>
            <a:r>
              <a:rPr lang="de-DE" altLang="de-DE"/>
              <a:t>Seite </a:t>
            </a:r>
            <a:fld id="{183643E2-D38C-4FF3-88E8-5832D859BF4B}" type="slidenum">
              <a:rPr lang="de-DE" altLang="de-DE"/>
              <a:pPr/>
              <a:t>‹#›</a:t>
            </a:fld>
            <a:endParaRPr lang="de-DE" altLang="de-DE"/>
          </a:p>
        </p:txBody>
      </p:sp>
      <p:sp>
        <p:nvSpPr>
          <p:cNvPr id="1029" name="Line 17">
            <a:extLst>
              <a:ext uri="{FF2B5EF4-FFF2-40B4-BE49-F238E27FC236}">
                <a16:creationId xmlns:a16="http://schemas.microsoft.com/office/drawing/2014/main" id="{A84944A8-D466-4122-98A2-0AF819F07D82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3886200" y="685800"/>
            <a:ext cx="5410200" cy="0"/>
          </a:xfrm>
          <a:prstGeom prst="line">
            <a:avLst/>
          </a:prstGeom>
          <a:noFill/>
          <a:ln w="3175">
            <a:solidFill>
              <a:srgbClr val="5C697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" name="Line 23">
            <a:extLst>
              <a:ext uri="{FF2B5EF4-FFF2-40B4-BE49-F238E27FC236}">
                <a16:creationId xmlns:a16="http://schemas.microsoft.com/office/drawing/2014/main" id="{A5E88832-7539-4BFA-9DAB-1BCDB8266F1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" y="6248400"/>
            <a:ext cx="8686800" cy="0"/>
          </a:xfrm>
          <a:prstGeom prst="line">
            <a:avLst/>
          </a:prstGeom>
          <a:noFill/>
          <a:ln w="3175">
            <a:solidFill>
              <a:srgbClr val="5C697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1031" name="Picture 50" descr="DHBW_d_Stuttgart_Folienmaster_RGB_090615">
            <a:extLst>
              <a:ext uri="{FF2B5EF4-FFF2-40B4-BE49-F238E27FC236}">
                <a16:creationId xmlns:a16="http://schemas.microsoft.com/office/drawing/2014/main" id="{ECCB69D0-55D5-4D3E-8F56-5EA900B491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38138"/>
            <a:ext cx="2954338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54">
            <a:extLst>
              <a:ext uri="{FF2B5EF4-FFF2-40B4-BE49-F238E27FC236}">
                <a16:creationId xmlns:a16="http://schemas.microsoft.com/office/drawing/2014/main" id="{70FD7CD6-0AB3-4239-BB9E-CC53AE8B6D0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329363" y="725488"/>
            <a:ext cx="304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de-DE" sz="1200">
                <a:solidFill>
                  <a:srgbClr val="5C6971"/>
                </a:solidFill>
              </a:rPr>
              <a:t>High Performance Cluster</a:t>
            </a:r>
          </a:p>
        </p:txBody>
      </p:sp>
      <p:sp>
        <p:nvSpPr>
          <p:cNvPr id="1033" name="Rectangle 56">
            <a:extLst>
              <a:ext uri="{FF2B5EF4-FFF2-40B4-BE49-F238E27FC236}">
                <a16:creationId xmlns:a16="http://schemas.microsoft.com/office/drawing/2014/main" id="{3410A8B9-BE18-490E-89EC-905007DC1C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2438400"/>
            <a:ext cx="8534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2200">
          <a:solidFill>
            <a:srgbClr val="E2001A"/>
          </a:solidFill>
          <a:latin typeface="Arial" charset="0"/>
          <a:ea typeface="ＭＳ Ｐゴシック" pitchFamily="34" charset="-128"/>
        </a:defRPr>
      </a:lvl9pPr>
    </p:titleStyle>
    <p:bodyStyle>
      <a:lvl1pPr marL="342900" indent="-342900" algn="l" defTabSz="912813" rtl="0" eaLnBrk="0" fontAlgn="base" hangingPunct="0">
        <a:spcBef>
          <a:spcPct val="20000"/>
        </a:spcBef>
        <a:spcAft>
          <a:spcPct val="0"/>
        </a:spcAft>
        <a:defRPr>
          <a:solidFill>
            <a:srgbClr val="5C697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2pPr>
      <a:lvl3pPr marL="1143000" indent="-230188" algn="l" defTabSz="912813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562100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981200" indent="-228600" algn="l" defTabSz="912813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438400" indent="-228600" algn="l" defTabSz="912813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895600" indent="-228600" algn="l" defTabSz="912813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352800" indent="-228600" algn="l" defTabSz="912813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10000" indent="-228600" algn="l" defTabSz="912813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bVcRQQ9PNw" TargetMode="External"/><Relationship Id="rId2" Type="http://schemas.openxmlformats.org/officeDocument/2006/relationships/hyperlink" Target="https://blogs.oracle.com/developers/post/building-the-worlds-largest-raspberry-pi-cluster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mg.alicdn.com/tfs/TB13x96GY9YBuNjy0FgXXcxcXXa-1530-1140.png" TargetMode="External"/><Relationship Id="rId7" Type="http://schemas.openxmlformats.org/officeDocument/2006/relationships/hyperlink" Target="https://upload.wikimedia.org/wikipedia/commons/0/0d/Operating_systems_used_on_top_500_supercomputers.svg" TargetMode="External"/><Relationship Id="rId2" Type="http://schemas.openxmlformats.org/officeDocument/2006/relationships/hyperlink" Target="https://s3.i-micronews.com/uploads/2020/06/AR-2000x0-c-default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logs.oracle.com/content/published/api/v1.1/assets/CONT38818EBFDFE34E3984ED5702BF8D9C8F/native?cb=_cache_97ed&amp;channelToken=f391c0a8c1314d7a85dd0e05bfac9ab0" TargetMode="External"/><Relationship Id="rId5" Type="http://schemas.openxmlformats.org/officeDocument/2006/relationships/hyperlink" Target="https://www.raspberrypi.com/app/uploads/2021/03/oracle-1.jpg" TargetMode="External"/><Relationship Id="rId4" Type="http://schemas.openxmlformats.org/officeDocument/2006/relationships/hyperlink" Target="https://upload.wikimedia.org/wikipedia/commons/thumb/7/7a/High_Performance_Computing_Center_Stuttgart_HLRS_2015_10_Cray_XC40_Hazel_Hen.jpg/1920px-High_Performance_Computing_Center_Stuttgart_HLRS_2015_10_Cray_XC40_Hazel_Hen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>
            <a:extLst>
              <a:ext uri="{FF2B5EF4-FFF2-40B4-BE49-F238E27FC236}">
                <a16:creationId xmlns:a16="http://schemas.microsoft.com/office/drawing/2014/main" id="{7123D5D6-5CE5-4231-9C5D-C0E767B36A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cs typeface="Arial"/>
              </a:rPr>
              <a:t>High Performance Cluster</a:t>
            </a:r>
            <a:endParaRPr lang="de-DE" altLang="de-DE"/>
          </a:p>
        </p:txBody>
      </p:sp>
      <p:sp>
        <p:nvSpPr>
          <p:cNvPr id="3075" name="Rectangle 5">
            <a:extLst>
              <a:ext uri="{FF2B5EF4-FFF2-40B4-BE49-F238E27FC236}">
                <a16:creationId xmlns:a16="http://schemas.microsoft.com/office/drawing/2014/main" id="{667F4BCC-6165-488D-9F24-9E08A12B5C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de-DE" altLang="de-DE"/>
              <a:t>Betriebssysteme | </a:t>
            </a:r>
            <a:fld id="{AEA956ED-56EE-4196-A11E-4C5E3E870476}" type="datetime1">
              <a:rPr lang="de-DE" altLang="de-DE" dirty="0" smtClean="0"/>
              <a:pPr eaLnBrk="1" hangingPunct="1"/>
              <a:t>08.11.2021</a:t>
            </a:fld>
            <a:r>
              <a:rPr lang="de-DE" altLang="de-DE"/>
              <a:t> | Aaron </a:t>
            </a:r>
            <a:r>
              <a:rPr lang="de-DE" altLang="de-DE" err="1"/>
              <a:t>Kupries</a:t>
            </a:r>
            <a:r>
              <a:rPr lang="de-DE" altLang="de-DE"/>
              <a:t>, Florian Kaiser</a:t>
            </a:r>
            <a:endParaRPr 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umsplatzhalter 3">
            <a:extLst>
              <a:ext uri="{FF2B5EF4-FFF2-40B4-BE49-F238E27FC236}">
                <a16:creationId xmlns:a16="http://schemas.microsoft.com/office/drawing/2014/main" id="{927709BE-16FA-446C-A1C2-7A365A8E10F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0E67E89-B2EB-4716-A859-E93CA38D9BCC}" type="datetime1">
              <a:rPr lang="de-DE" altLang="de-DE" smtClean="0">
                <a:solidFill>
                  <a:srgbClr val="5C6971"/>
                </a:solidFill>
              </a:rPr>
              <a:pPr/>
              <a:t>08.11.2021</a:t>
            </a:fld>
            <a:endParaRPr lang="de-DE" altLang="de-DE" sz="1400">
              <a:solidFill>
                <a:srgbClr val="5C6971"/>
              </a:solidFill>
            </a:endParaRPr>
          </a:p>
        </p:txBody>
      </p:sp>
      <p:sp>
        <p:nvSpPr>
          <p:cNvPr id="4099" name="Foliennummernplatzhalter 4">
            <a:extLst>
              <a:ext uri="{FF2B5EF4-FFF2-40B4-BE49-F238E27FC236}">
                <a16:creationId xmlns:a16="http://schemas.microsoft.com/office/drawing/2014/main" id="{4A3DE059-07F4-4D3D-9704-04CBDC7573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5C6971"/>
                </a:solidFill>
              </a:rPr>
              <a:t>Seite </a:t>
            </a:r>
            <a:fld id="{A88756B1-32BC-4EDA-B241-72E6BB871C5E}" type="slidenum">
              <a:rPr lang="de-DE" altLang="de-DE">
                <a:solidFill>
                  <a:srgbClr val="5C6971"/>
                </a:solidFill>
              </a:rPr>
              <a:pPr/>
              <a:t>2</a:t>
            </a:fld>
            <a:endParaRPr lang="de-DE" altLang="de-DE">
              <a:solidFill>
                <a:srgbClr val="5C6971"/>
              </a:solidFill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45288B34-239D-4846-8656-BC8CC5E5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/>
              <a:t>Architektur eines HPC</a:t>
            </a:r>
            <a:br>
              <a:rPr lang="de-DE" altLang="de-DE"/>
            </a:br>
            <a:r>
              <a:rPr lang="de-DE" altLang="de-DE">
                <a:solidFill>
                  <a:srgbClr val="5C6971"/>
                </a:solidFill>
                <a:cs typeface="Arial"/>
              </a:rPr>
              <a:t>Hardware und Aufbau</a:t>
            </a:r>
          </a:p>
        </p:txBody>
      </p:sp>
      <p:pic>
        <p:nvPicPr>
          <p:cNvPr id="4101" name="Picture 5" descr="Ein Bild, das Text, drinnen, Elektronik enthält.&#10;&#10;Beschreibung automatisch generiert.">
            <a:extLst>
              <a:ext uri="{FF2B5EF4-FFF2-40B4-BE49-F238E27FC236}">
                <a16:creationId xmlns:a16="http://schemas.microsoft.com/office/drawing/2014/main" id="{0C644CAA-80E6-4E96-A288-1E0A6A9D7F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2979" b="12979"/>
          <a:stretch>
            <a:fillRect/>
          </a:stretch>
        </p:blipFill>
        <p:spPr>
          <a:xfrm>
            <a:off x="609600" y="2554288"/>
            <a:ext cx="8686800" cy="3617912"/>
          </a:xfrm>
          <a:noFill/>
        </p:spPr>
      </p:pic>
      <p:pic>
        <p:nvPicPr>
          <p:cNvPr id="4102" name="Picture 6" descr="Kapitelbalken">
            <a:extLst>
              <a:ext uri="{FF2B5EF4-FFF2-40B4-BE49-F238E27FC236}">
                <a16:creationId xmlns:a16="http://schemas.microsoft.com/office/drawing/2014/main" id="{BD068F96-F39B-4479-8032-A59E26213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524000"/>
            <a:ext cx="968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3540E6-4366-4F3D-B435-4059821F9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# TODO Architektur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0848E4-713A-489A-AD8E-E89863F5A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>
                <a:cs typeface="Arial"/>
              </a:rPr>
              <a:t># TODO</a:t>
            </a:r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8C4EDB-C346-4E6C-B119-FF446E054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774036-1039-431B-A66B-689C880781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59913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umsplatzhalter 3">
            <a:extLst>
              <a:ext uri="{FF2B5EF4-FFF2-40B4-BE49-F238E27FC236}">
                <a16:creationId xmlns:a16="http://schemas.microsoft.com/office/drawing/2014/main" id="{927709BE-16FA-446C-A1C2-7A365A8E10F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0E67E89-B2EB-4716-A859-E93CA38D9BCC}" type="datetime1">
              <a:rPr lang="de-DE" altLang="de-DE" smtClean="0">
                <a:solidFill>
                  <a:srgbClr val="5C6971"/>
                </a:solidFill>
              </a:rPr>
              <a:pPr/>
              <a:t>08.11.2021</a:t>
            </a:fld>
            <a:endParaRPr lang="de-DE" altLang="de-DE" sz="1400">
              <a:solidFill>
                <a:srgbClr val="5C6971"/>
              </a:solidFill>
            </a:endParaRPr>
          </a:p>
        </p:txBody>
      </p:sp>
      <p:sp>
        <p:nvSpPr>
          <p:cNvPr id="4099" name="Foliennummernplatzhalter 4">
            <a:extLst>
              <a:ext uri="{FF2B5EF4-FFF2-40B4-BE49-F238E27FC236}">
                <a16:creationId xmlns:a16="http://schemas.microsoft.com/office/drawing/2014/main" id="{4A3DE059-07F4-4D3D-9704-04CBDC7573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5C6971"/>
                </a:solidFill>
              </a:rPr>
              <a:t>Seite </a:t>
            </a:r>
            <a:fld id="{A88756B1-32BC-4EDA-B241-72E6BB871C5E}" type="slidenum">
              <a:rPr lang="de-DE" altLang="de-DE">
                <a:solidFill>
                  <a:srgbClr val="5C6971"/>
                </a:solidFill>
              </a:rPr>
              <a:pPr/>
              <a:t>4</a:t>
            </a:fld>
            <a:endParaRPr lang="de-DE" altLang="de-DE">
              <a:solidFill>
                <a:srgbClr val="5C6971"/>
              </a:solidFill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45288B34-239D-4846-8656-BC8CC5E5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/>
              <a:t>Software</a:t>
            </a:r>
            <a:br>
              <a:rPr lang="de-DE" altLang="de-DE"/>
            </a:br>
            <a:r>
              <a:rPr lang="de-DE" altLang="de-DE">
                <a:solidFill>
                  <a:srgbClr val="5C6971"/>
                </a:solidFill>
                <a:cs typeface="Arial"/>
              </a:rPr>
              <a:t>Betriebssystem, Remote-Management und Anwendungen</a:t>
            </a:r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0C644CAA-80E6-4E96-A288-1E0A6A9D7F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-198" t="11523" r="99" b="32583"/>
          <a:stretch/>
        </p:blipFill>
        <p:spPr>
          <a:xfrm>
            <a:off x="609307" y="2391002"/>
            <a:ext cx="8695392" cy="3617795"/>
          </a:xfrm>
          <a:noFill/>
        </p:spPr>
      </p:pic>
      <p:pic>
        <p:nvPicPr>
          <p:cNvPr id="4102" name="Picture 6" descr="Kapitelbalken">
            <a:extLst>
              <a:ext uri="{FF2B5EF4-FFF2-40B4-BE49-F238E27FC236}">
                <a16:creationId xmlns:a16="http://schemas.microsoft.com/office/drawing/2014/main" id="{BD068F96-F39B-4479-8032-A59E26213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524000"/>
            <a:ext cx="968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282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19D4E2-525E-4C06-AE5F-CFC5ECCE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Software</a:t>
            </a:r>
            <a:br>
              <a:rPr lang="de-DE">
                <a:cs typeface="Arial"/>
              </a:rPr>
            </a:br>
            <a:r>
              <a:rPr lang="de-DE">
                <a:solidFill>
                  <a:srgbClr val="5C6971"/>
                </a:solidFill>
                <a:cs typeface="Arial"/>
              </a:rPr>
              <a:t>Betriebssysteme</a:t>
            </a:r>
            <a:endParaRPr lang="de-DE">
              <a:solidFill>
                <a:srgbClr val="5C6971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2826B9A-44E0-4682-800B-E3BF207E1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4685" y="2438400"/>
            <a:ext cx="5883518" cy="3657600"/>
          </a:xfr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7C796E-0153-4A9B-A88E-B4F016040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B27864-C864-4E2A-B83A-650F0DA36B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3780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B9E0-7363-4111-B305-56B548F53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ea typeface="+mj-lt"/>
                <a:cs typeface="+mj-lt"/>
              </a:rPr>
              <a:t>Software</a:t>
            </a:r>
            <a:br>
              <a:rPr lang="de-DE">
                <a:ea typeface="+mj-lt"/>
                <a:cs typeface="+mj-lt"/>
              </a:rPr>
            </a:br>
            <a:r>
              <a:rPr lang="de-DE">
                <a:solidFill>
                  <a:srgbClr val="5C6971"/>
                </a:solidFill>
                <a:ea typeface="+mj-lt"/>
                <a:cs typeface="+mj-lt"/>
              </a:rPr>
              <a:t>Betriebssysteme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6CB8DACB-6068-4B7A-A6E0-EE1B9A858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2526101"/>
            <a:ext cx="8528887" cy="3338123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8163F-5968-490A-A5EF-656EE2C74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F5D4BF-74BC-427E-8262-2D3998F6D9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73312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19D4E2-525E-4C06-AE5F-CFC5ECCE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Software</a:t>
            </a:r>
            <a:br>
              <a:rPr lang="de-DE">
                <a:cs typeface="Arial"/>
              </a:rPr>
            </a:br>
            <a:r>
              <a:rPr lang="de-DE">
                <a:solidFill>
                  <a:srgbClr val="5C6971"/>
                </a:solidFill>
                <a:cs typeface="Arial"/>
              </a:rPr>
              <a:t>Remote Management</a:t>
            </a:r>
            <a:endParaRPr lang="de-DE">
              <a:solidFill>
                <a:srgbClr val="5C697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69C753-12DA-47E5-9D64-E19CCDA7A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de-DE">
                <a:cs typeface="Arial"/>
              </a:rPr>
              <a:t>Direkter Zugriff auf HPC oft nicht möglich</a:t>
            </a:r>
            <a:endParaRPr lang="en-US"/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Für z.B. Administration und Überwachung -&gt; Remote Management</a:t>
            </a: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Beispiel: IPMI (</a:t>
            </a:r>
            <a:r>
              <a:rPr lang="de-DE">
                <a:ea typeface="+mn-lt"/>
                <a:cs typeface="+mn-lt"/>
              </a:rPr>
              <a:t>Intelligent Platform Management Interface</a:t>
            </a:r>
            <a:r>
              <a:rPr lang="de-DE">
                <a:cs typeface="Arial"/>
              </a:rPr>
              <a:t>)</a:t>
            </a:r>
            <a:br>
              <a:rPr lang="de-DE">
                <a:cs typeface="Arial"/>
              </a:rPr>
            </a:br>
            <a:endParaRPr lang="de-DE">
              <a:cs typeface="Arial"/>
            </a:endParaRP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HPC oft von mehreren Forschern genutzt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Nicht jeder Nutzer hat die gleichen Rechte -&gt; Authentifizierung wichtig</a:t>
            </a:r>
            <a:br>
              <a:rPr lang="de-DE">
                <a:solidFill>
                  <a:srgbClr val="5C6971"/>
                </a:solidFill>
                <a:cs typeface="Arial"/>
              </a:rPr>
            </a:br>
            <a:endParaRPr lang="de-DE">
              <a:solidFill>
                <a:srgbClr val="5C6971"/>
              </a:solidFill>
              <a:cs typeface="Arial"/>
            </a:endParaRP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Ressource-Management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Nicht jede Aufgabe braucht volle Leistung des Clusters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Meistens mehrere Jobs gleichzeitig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Muss von Software organisiert werden</a:t>
            </a:r>
          </a:p>
          <a:p>
            <a:pPr>
              <a:buFont typeface="Arial"/>
              <a:buChar char="•"/>
            </a:pPr>
            <a:endParaRPr lang="de-DE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7C796E-0153-4A9B-A88E-B4F016040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B27864-C864-4E2A-B83A-650F0DA36B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68490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19D4E2-525E-4C06-AE5F-CFC5ECCE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Software</a:t>
            </a:r>
            <a:br>
              <a:rPr lang="de-DE">
                <a:cs typeface="Arial"/>
              </a:rPr>
            </a:br>
            <a:r>
              <a:rPr lang="de-DE">
                <a:solidFill>
                  <a:srgbClr val="5C6971"/>
                </a:solidFill>
                <a:cs typeface="Arial"/>
              </a:rPr>
              <a:t>Anwendungen</a:t>
            </a:r>
            <a:endParaRPr lang="de-DE">
              <a:solidFill>
                <a:srgbClr val="5C697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69C753-12DA-47E5-9D64-E19CCDA7A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de-DE">
                <a:cs typeface="Arial"/>
              </a:rPr>
              <a:t>Cluster werden oft mit Containern genutzt</a:t>
            </a:r>
            <a:endParaRPr lang="en-US"/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Ressourcenschonender als andere Virtualisierungsmethoden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Kein Einfluss vom Betriebssystem des Nodes auf den Inhalt der Container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Container können mit vorkonfigurierten Images leicht erzeugt werden</a:t>
            </a: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Nutzung von Forschern, Industrie, Militär oder Regierungen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AI (Augmented Reality)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ML (Machine Learning)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DL (Deep Learning)</a:t>
            </a: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Forschung: </a:t>
            </a:r>
            <a:r>
              <a:rPr lang="de-DE">
                <a:solidFill>
                  <a:srgbClr val="5C6971"/>
                </a:solidFill>
                <a:cs typeface="Arial"/>
              </a:rPr>
              <a:t>z.B. Quantenphysik</a:t>
            </a:r>
            <a:r>
              <a:rPr lang="de-DE">
                <a:cs typeface="Arial"/>
              </a:rPr>
              <a:t>, Wettervorhersagen</a:t>
            </a:r>
            <a:endParaRPr lang="de-DE">
              <a:solidFill>
                <a:srgbClr val="5C6971"/>
              </a:solidFill>
              <a:cs typeface="Arial"/>
            </a:endParaRP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Militär: z.B. Atomwaffen</a:t>
            </a:r>
            <a:endParaRPr lang="de-DE">
              <a:solidFill>
                <a:srgbClr val="5C6971"/>
              </a:solidFill>
              <a:cs typeface="Arial"/>
            </a:endParaRP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Industrie: z.B. Öl- und Gasförderung</a:t>
            </a:r>
            <a:endParaRPr lang="de-DE">
              <a:solidFill>
                <a:srgbClr val="5C6971"/>
              </a:solidFill>
              <a:cs typeface="Arial"/>
            </a:endParaRPr>
          </a:p>
          <a:p>
            <a:pPr marL="741045" lvl="1" indent="-283845">
              <a:buFont typeface="Arial"/>
              <a:buChar char="•"/>
            </a:pPr>
            <a:endParaRPr lang="de-DE">
              <a:solidFill>
                <a:srgbClr val="5C6971"/>
              </a:solidFill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7C796E-0153-4A9B-A88E-B4F016040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B27864-C864-4E2A-B83A-650F0DA36B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5268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umsplatzhalter 3">
            <a:extLst>
              <a:ext uri="{FF2B5EF4-FFF2-40B4-BE49-F238E27FC236}">
                <a16:creationId xmlns:a16="http://schemas.microsoft.com/office/drawing/2014/main" id="{927709BE-16FA-446C-A1C2-7A365A8E10F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0E67E89-B2EB-4716-A859-E93CA38D9BCC}" type="datetime1">
              <a:rPr lang="de-DE" altLang="de-DE" smtClean="0">
                <a:solidFill>
                  <a:srgbClr val="5C6971"/>
                </a:solidFill>
              </a:rPr>
              <a:pPr/>
              <a:t>08.11.2021</a:t>
            </a:fld>
            <a:endParaRPr lang="de-DE" altLang="de-DE" sz="1400">
              <a:solidFill>
                <a:srgbClr val="5C6971"/>
              </a:solidFill>
            </a:endParaRPr>
          </a:p>
        </p:txBody>
      </p:sp>
      <p:sp>
        <p:nvSpPr>
          <p:cNvPr id="4099" name="Foliennummernplatzhalter 4">
            <a:extLst>
              <a:ext uri="{FF2B5EF4-FFF2-40B4-BE49-F238E27FC236}">
                <a16:creationId xmlns:a16="http://schemas.microsoft.com/office/drawing/2014/main" id="{4A3DE059-07F4-4D3D-9704-04CBDC7573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5C6971"/>
                </a:solidFill>
              </a:rPr>
              <a:t>Seite </a:t>
            </a:r>
            <a:fld id="{A88756B1-32BC-4EDA-B241-72E6BB871C5E}" type="slidenum">
              <a:rPr lang="de-DE" altLang="de-DE">
                <a:solidFill>
                  <a:srgbClr val="5C6971"/>
                </a:solidFill>
              </a:rPr>
              <a:pPr/>
              <a:t>9</a:t>
            </a:fld>
            <a:endParaRPr lang="de-DE" altLang="de-DE">
              <a:solidFill>
                <a:srgbClr val="5C6971"/>
              </a:solidFill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45288B34-239D-4846-8656-BC8CC5E5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>
                <a:cs typeface="Arial"/>
              </a:rPr>
              <a:t>Ein HPC etwas anschaulicher</a:t>
            </a:r>
            <a:endParaRPr lang="de-DE" altLang="de-DE"/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0C644CAA-80E6-4E96-A288-1E0A6A9D7F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-208" t="26989" r="104" b="10608"/>
          <a:stretch/>
        </p:blipFill>
        <p:spPr>
          <a:xfrm>
            <a:off x="609415" y="2554288"/>
            <a:ext cx="8695852" cy="3613893"/>
          </a:xfrm>
          <a:noFill/>
        </p:spPr>
      </p:pic>
      <p:pic>
        <p:nvPicPr>
          <p:cNvPr id="4102" name="Picture 6" descr="Kapitelbalken">
            <a:extLst>
              <a:ext uri="{FF2B5EF4-FFF2-40B4-BE49-F238E27FC236}">
                <a16:creationId xmlns:a16="http://schemas.microsoft.com/office/drawing/2014/main" id="{BD068F96-F39B-4479-8032-A59E26213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524000"/>
            <a:ext cx="968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705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19D4E2-525E-4C06-AE5F-CFC5ECCE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ea typeface="+mj-lt"/>
                <a:cs typeface="+mj-lt"/>
              </a:rPr>
              <a:t>Ein HPC etwas anschaulicher</a:t>
            </a:r>
          </a:p>
          <a:p>
            <a:r>
              <a:rPr lang="de-DE">
                <a:solidFill>
                  <a:srgbClr val="5C6971"/>
                </a:solidFill>
                <a:cs typeface="Arial"/>
              </a:rPr>
              <a:t>Oracle Raspberry Pi Cluster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69C753-12DA-47E5-9D64-E19CCDA7A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de-DE">
                <a:cs typeface="Arial"/>
              </a:rPr>
              <a:t>1060 Raspberry Pi 3B+</a:t>
            </a:r>
            <a:endParaRPr lang="en-US">
              <a:cs typeface="Arial"/>
            </a:endParaRP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Oracle Linux (Netzwerk-Boot)</a:t>
            </a:r>
            <a:endParaRPr lang="en-US">
              <a:cs typeface="Arial"/>
            </a:endParaRPr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Im Vergleich zu anderen Clustern wenig Effizient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Hoher Stromverbrauch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Wenig Leistung</a:t>
            </a:r>
            <a:endParaRPr lang="de-DE"/>
          </a:p>
          <a:p>
            <a:pPr>
              <a:buFont typeface="Arial"/>
              <a:buChar char="•"/>
            </a:pPr>
            <a:r>
              <a:rPr lang="de-DE">
                <a:cs typeface="Arial"/>
              </a:rPr>
              <a:t>Management und Netzwerk-Boot wird von </a:t>
            </a:r>
            <a:br>
              <a:rPr lang="de-DE">
                <a:cs typeface="Arial"/>
              </a:rPr>
            </a:br>
            <a:r>
              <a:rPr lang="de-DE">
                <a:cs typeface="Arial"/>
              </a:rPr>
              <a:t>Xeon-Server übernommen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SD-Karten müssen nicht mehrmals </a:t>
            </a:r>
            <a:br>
              <a:rPr lang="de-DE">
                <a:solidFill>
                  <a:srgbClr val="5C6971"/>
                </a:solidFill>
                <a:cs typeface="Arial"/>
              </a:rPr>
            </a:br>
            <a:r>
              <a:rPr lang="de-DE" err="1">
                <a:solidFill>
                  <a:srgbClr val="5C6971"/>
                </a:solidFill>
                <a:cs typeface="Arial"/>
              </a:rPr>
              <a:t>geflasht</a:t>
            </a:r>
            <a:r>
              <a:rPr lang="de-DE">
                <a:solidFill>
                  <a:srgbClr val="5C6971"/>
                </a:solidFill>
                <a:cs typeface="Arial"/>
              </a:rPr>
              <a:t> werden</a:t>
            </a:r>
          </a:p>
          <a:p>
            <a:pPr marL="741045" lvl="1" indent="-283845">
              <a:buFont typeface="Arial"/>
              <a:buChar char="•"/>
            </a:pPr>
            <a:r>
              <a:rPr lang="de-DE">
                <a:solidFill>
                  <a:srgbClr val="5C6971"/>
                </a:solidFill>
                <a:cs typeface="Arial"/>
              </a:rPr>
              <a:t>Installation von Software und Updates</a:t>
            </a:r>
            <a:br>
              <a:rPr lang="de-DE">
                <a:solidFill>
                  <a:srgbClr val="5C6971"/>
                </a:solidFill>
                <a:cs typeface="Arial"/>
              </a:rPr>
            </a:br>
            <a:r>
              <a:rPr lang="de-DE">
                <a:solidFill>
                  <a:srgbClr val="5C6971"/>
                </a:solidFill>
                <a:cs typeface="Arial"/>
              </a:rPr>
              <a:t>wird vereinfacht</a:t>
            </a:r>
          </a:p>
          <a:p>
            <a:endParaRPr lang="de-DE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7C796E-0153-4A9B-A88E-B4F016040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B27864-C864-4E2A-B83A-650F0DA36B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10</a:t>
            </a:fld>
            <a:endParaRPr lang="de-DE" altLang="de-DE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7D0558C5-E121-45AF-99E8-CE6320255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998" y="3430355"/>
            <a:ext cx="3711133" cy="278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28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umsplatzhalter 3">
            <a:extLst>
              <a:ext uri="{FF2B5EF4-FFF2-40B4-BE49-F238E27FC236}">
                <a16:creationId xmlns:a16="http://schemas.microsoft.com/office/drawing/2014/main" id="{927709BE-16FA-446C-A1C2-7A365A8E10F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0E67E89-B2EB-4716-A859-E93CA38D9BCC}" type="datetime1">
              <a:rPr lang="de-DE" altLang="de-DE" smtClean="0">
                <a:solidFill>
                  <a:srgbClr val="5C6971"/>
                </a:solidFill>
              </a:rPr>
              <a:pPr/>
              <a:t>08.11.2021</a:t>
            </a:fld>
            <a:endParaRPr lang="de-DE" altLang="de-DE" sz="1400">
              <a:solidFill>
                <a:srgbClr val="5C6971"/>
              </a:solidFill>
            </a:endParaRPr>
          </a:p>
        </p:txBody>
      </p:sp>
      <p:sp>
        <p:nvSpPr>
          <p:cNvPr id="4099" name="Foliennummernplatzhalter 4">
            <a:extLst>
              <a:ext uri="{FF2B5EF4-FFF2-40B4-BE49-F238E27FC236}">
                <a16:creationId xmlns:a16="http://schemas.microsoft.com/office/drawing/2014/main" id="{4A3DE059-07F4-4D3D-9704-04CBDC7573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>
                <a:solidFill>
                  <a:srgbClr val="5C6971"/>
                </a:solidFill>
              </a:rPr>
              <a:t>Seite </a:t>
            </a:r>
            <a:fld id="{A88756B1-32BC-4EDA-B241-72E6BB871C5E}" type="slidenum">
              <a:rPr lang="de-DE" altLang="de-DE">
                <a:solidFill>
                  <a:srgbClr val="5C6971"/>
                </a:solidFill>
              </a:rPr>
              <a:pPr/>
              <a:t>11</a:t>
            </a:fld>
            <a:endParaRPr lang="de-DE" altLang="de-DE">
              <a:solidFill>
                <a:srgbClr val="5C6971"/>
              </a:solidFill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45288B34-239D-4846-8656-BC8CC5E5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>
                <a:cs typeface="Arial"/>
              </a:rPr>
              <a:t>Vor- und Nachteile</a:t>
            </a:r>
            <a:endParaRPr lang="de-DE" altLang="de-DE"/>
          </a:p>
        </p:txBody>
      </p:sp>
      <p:pic>
        <p:nvPicPr>
          <p:cNvPr id="4101" name="Picture 5" descr="Ein Bild, das Text, drinnen enthält.&#10;&#10;Beschreibung automatisch generiert.">
            <a:extLst>
              <a:ext uri="{FF2B5EF4-FFF2-40B4-BE49-F238E27FC236}">
                <a16:creationId xmlns:a16="http://schemas.microsoft.com/office/drawing/2014/main" id="{0C644CAA-80E6-4E96-A288-1E0A6A9D7F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84" b="84"/>
          <a:stretch>
            <a:fillRect/>
          </a:stretch>
        </p:blipFill>
        <p:spPr>
          <a:xfrm>
            <a:off x="609600" y="2554288"/>
            <a:ext cx="8686800" cy="3617912"/>
          </a:xfrm>
          <a:noFill/>
        </p:spPr>
      </p:pic>
      <p:pic>
        <p:nvPicPr>
          <p:cNvPr id="4102" name="Picture 6" descr="Kapitelbalken">
            <a:extLst>
              <a:ext uri="{FF2B5EF4-FFF2-40B4-BE49-F238E27FC236}">
                <a16:creationId xmlns:a16="http://schemas.microsoft.com/office/drawing/2014/main" id="{BD068F96-F39B-4479-8032-A59E26213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524000"/>
            <a:ext cx="968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97585517-0274-4E9F-9EDA-851126476EB3}"/>
              </a:ext>
            </a:extLst>
          </p:cNvPr>
          <p:cNvSpPr txBox="1"/>
          <p:nvPr/>
        </p:nvSpPr>
        <p:spPr>
          <a:xfrm>
            <a:off x="613888" y="5909309"/>
            <a:ext cx="2477324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1100">
                <a:latin typeface="Arial"/>
                <a:ea typeface="ＭＳ Ｐゴシック"/>
                <a:cs typeface="Arial"/>
              </a:rPr>
              <a:t>Bild: Cray XC40 in Stuttgart</a:t>
            </a:r>
            <a:endParaRPr lang="de-DE" sz="11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4212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4555FA-440B-47F8-B44C-B73AB5D56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# TODO Vor- und Nachteile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A35605-9894-445E-B253-C32427E5C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>
                <a:cs typeface="Arial"/>
              </a:rPr>
              <a:t># TODO</a:t>
            </a:r>
          </a:p>
          <a:p>
            <a:r>
              <a:rPr lang="de-DE">
                <a:cs typeface="Arial"/>
              </a:rPr>
              <a:t># Brauchen wir wirklich Vor- und Nachteile?</a:t>
            </a:r>
          </a:p>
          <a:p>
            <a:r>
              <a:rPr lang="de-DE">
                <a:cs typeface="Arial"/>
              </a:rPr>
              <a:t>#     --&gt; Bsp.: Nachteil: hoher Energiebedarf, aber dafür mehr Leistung als</a:t>
            </a:r>
            <a:br>
              <a:rPr lang="de-DE">
                <a:cs typeface="Arial"/>
              </a:rPr>
            </a:br>
            <a:r>
              <a:rPr lang="de-DE">
                <a:cs typeface="Arial"/>
              </a:rPr>
              <a:t>       einzelner Server</a:t>
            </a:r>
          </a:p>
          <a:p>
            <a:r>
              <a:rPr lang="de-DE">
                <a:cs typeface="Arial"/>
              </a:rPr>
              <a:t># Mit was Vergleichen wir das?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797F8E-2441-4772-ABC8-56D5069D7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E4A46D5-F661-4E96-A5BC-8F0FDDABEC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1061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E6A38C-083A-4A00-AF27-781297DF1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Quellen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1B94B3-C60B-45A1-A982-1E1D0797D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200">
                <a:ea typeface="+mn-lt"/>
                <a:cs typeface="+mn-lt"/>
                <a:hlinkClick r:id="rId2"/>
              </a:rPr>
              <a:t>https://blogs.oracle.com/developers/post/building-the-worlds-largest-raspberry-pi-cluster</a:t>
            </a:r>
            <a:endParaRPr lang="de-DE" sz="1200">
              <a:ea typeface="+mn-lt"/>
              <a:cs typeface="+mn-lt"/>
            </a:endParaRPr>
          </a:p>
          <a:p>
            <a:r>
              <a:rPr lang="de-DE" sz="1200">
                <a:ea typeface="+mn-lt"/>
                <a:cs typeface="+mn-lt"/>
                <a:hlinkClick r:id="rId3"/>
              </a:rPr>
              <a:t>https://www.youtube.com/watch?v=KbVcRQQ9PNw</a:t>
            </a:r>
            <a:endParaRPr lang="de-DE" sz="1200">
              <a:cs typeface="Arial"/>
            </a:endParaRPr>
          </a:p>
          <a:p>
            <a:endParaRPr lang="de-DE" sz="1200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5DAC9C-D104-475A-9081-AE81FE5D5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4C012C4-C2DB-41C6-AF4C-0090D94673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00368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C6AC66-0528-44BE-8ADD-D419C5FDF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Arial"/>
              </a:rPr>
              <a:t>Bildquellen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0F6464-DB08-4668-9BE0-17A6CB123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200">
                <a:ea typeface="+mn-lt"/>
                <a:cs typeface="+mn-lt"/>
                <a:hlinkClick r:id="rId2"/>
              </a:rPr>
              <a:t>https://s3.i-micronews.com/uploads/2020/06/AR-2000x0-c-default.jpg</a:t>
            </a:r>
            <a:endParaRPr lang="de-DE" sz="1200">
              <a:ea typeface="+mn-lt"/>
              <a:cs typeface="+mn-lt"/>
            </a:endParaRPr>
          </a:p>
          <a:p>
            <a:r>
              <a:rPr lang="de-DE" sz="1200">
                <a:ea typeface="+mn-lt"/>
                <a:cs typeface="+mn-lt"/>
                <a:hlinkClick r:id="rId3"/>
              </a:rPr>
              <a:t>https://img.alicdn.com/tfs/TB13x96GY9YBuNjy0FgXXcxcXXa-1530-1140.png</a:t>
            </a:r>
            <a:endParaRPr lang="de-DE" sz="1200">
              <a:cs typeface="Arial"/>
            </a:endParaRPr>
          </a:p>
          <a:p>
            <a:r>
              <a:rPr lang="de-DE" sz="1200">
                <a:ea typeface="+mn-lt"/>
                <a:cs typeface="+mn-lt"/>
                <a:hlinkClick r:id="rId4"/>
              </a:rPr>
              <a:t>https://upload.wikimedia.org/wikipedia/commons/thumb/7/7a/High_Performance_Computing_Center_Stuttgart_HLRS_2015_10_Cray_XC40_Hazel_Hen.jpg/1920px-High_Performance_Computing_Center_Stuttgart_ HLRS_2015_10_Cray _XC40_Hazel_Hen.jpg</a:t>
            </a:r>
            <a:endParaRPr lang="de-DE" sz="1200">
              <a:cs typeface="Arial"/>
            </a:endParaRPr>
          </a:p>
          <a:p>
            <a:r>
              <a:rPr lang="de-DE" sz="1200">
                <a:ea typeface="+mn-lt"/>
                <a:cs typeface="+mn-lt"/>
                <a:hlinkClick r:id="rId5"/>
              </a:rPr>
              <a:t>https://www.raspberrypi.com/app/uploads/2021/03/oracle-1.jpg</a:t>
            </a:r>
            <a:endParaRPr lang="de-DE" sz="1200">
              <a:cs typeface="Arial"/>
            </a:endParaRPr>
          </a:p>
          <a:p>
            <a:r>
              <a:rPr lang="de-DE" sz="1200">
                <a:ea typeface="+mn-lt"/>
                <a:cs typeface="+mn-lt"/>
                <a:hlinkClick r:id="rId6"/>
              </a:rPr>
              <a:t>https://blogs.oracle.com/content/published/api/v1.1/assets/CONT38818EBFDFE34E3984ED5702BF8D9C8F/native?cb=_cache_97ed&amp;channelToken=f391c0a8c1314d7a85dd0e05bfac9ab0</a:t>
            </a:r>
            <a:endParaRPr lang="de-DE">
              <a:ea typeface="ＭＳ Ｐゴシック"/>
              <a:cs typeface="+mn-lt"/>
            </a:endParaRPr>
          </a:p>
          <a:p>
            <a:r>
              <a:rPr lang="de-DE" sz="1200">
                <a:ea typeface="+mn-lt"/>
                <a:cs typeface="+mn-lt"/>
                <a:hlinkClick r:id="rId7"/>
              </a:rPr>
              <a:t>https://upload.wikimedia.org/wikipedia/commons/0/0d/Operating_systems_used_on_top_500_supercomputers.svg</a:t>
            </a:r>
            <a:endParaRPr lang="de-DE">
              <a:cs typeface="Arial"/>
            </a:endParaRPr>
          </a:p>
          <a:p>
            <a:endParaRPr lang="de-DE" sz="1200">
              <a:ea typeface="+mn-lt"/>
              <a:cs typeface="+mn-lt"/>
            </a:endParaRPr>
          </a:p>
          <a:p>
            <a:endParaRPr lang="de-DE" sz="1200">
              <a:ea typeface="+mn-lt"/>
              <a:cs typeface="+mn-lt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297495-DADD-44EF-9352-46757073F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DC11C-B7C7-4DF7-A64D-D13822393A56}" type="datetime1">
              <a:rPr lang="de-DE"/>
              <a:pPr>
                <a:defRPr/>
              </a:pPr>
              <a:t>08.11.2021</a:t>
            </a:fld>
            <a:endParaRPr lang="de-DE" sz="14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E8C5DA2-1B01-473A-A999-3E562F3754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D3FD59BA-9FF9-4C80-AC0B-3C94F7133BB4}" type="slidenum">
              <a:rPr lang="de-DE" altLang="de-DE"/>
              <a:pPr/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58569741"/>
      </p:ext>
    </p:extLst>
  </p:cSld>
  <p:clrMapOvr>
    <a:masterClrMapping/>
  </p:clrMapOvr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A4 Paper (210x297 mm)</PresentationFormat>
  <Slides>14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Leere Präsentation</vt:lpstr>
      <vt:lpstr>High Performance Cluster</vt:lpstr>
      <vt:lpstr>Architektur eines HPC Hardware und Aufbau</vt:lpstr>
      <vt:lpstr># TODO Architektur</vt:lpstr>
      <vt:lpstr>Software Betriebssystem, Remote-Management und Anwendungen</vt:lpstr>
      <vt:lpstr>Software Betriebssysteme</vt:lpstr>
      <vt:lpstr>Software Betriebssysteme</vt:lpstr>
      <vt:lpstr>Software Remote Management</vt:lpstr>
      <vt:lpstr>Software Anwendungen</vt:lpstr>
      <vt:lpstr>Ein HPC etwas anschaulicher</vt:lpstr>
      <vt:lpstr>Ein HPC etwas anschaulicher Oracle Raspberry Pi Cluster</vt:lpstr>
      <vt:lpstr>Vor- und Nachteile</vt:lpstr>
      <vt:lpstr># TODO Vor- und Nachteile</vt:lpstr>
      <vt:lpstr>Quellen</vt:lpstr>
      <vt:lpstr>Bildquellen</vt:lpstr>
    </vt:vector>
  </TitlesOfParts>
  <Company>Andreas Jung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Ziegler, Heike</dc:creator>
  <cp:revision>2</cp:revision>
  <cp:lastPrinted>2009-06-16T07:45:26Z</cp:lastPrinted>
  <dcterms:modified xsi:type="dcterms:W3CDTF">2021-11-08T22:43:59Z</dcterms:modified>
</cp:coreProperties>
</file>